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1" d="100"/>
          <a:sy n="81" d="100"/>
        </p:scale>
        <p:origin x="582" y="30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2.7893752829805725E-2"/>
          <c:y val="4.5100867275072454E-2"/>
          <c:w val="0.95007496274631231"/>
          <c:h val="0.79367654651461916"/>
        </c:manualLayout>
      </c:layout>
      <c:barChart>
        <c:barDir val="col"/>
        <c:grouping val="clustered"/>
        <c:varyColors val="0"/>
        <c:ser>
          <c:idx val="0"/>
          <c:order val="0"/>
          <c:spPr>
            <a:solidFill>
              <a:schemeClr val="accent1"/>
            </a:solidFill>
            <a:ln>
              <a:noFill/>
            </a:ln>
            <a:effectLst/>
          </c:spPr>
          <c:invertIfNegative val="0"/>
          <c:cat>
            <c:strRef>
              <c:f>area_counts_normalized!$A$2:$A$33</c:f>
              <c:strCache>
                <c:ptCount val="32"/>
                <c:pt idx="0">
                  <c:v>新潟市</c:v>
                </c:pt>
                <c:pt idx="1">
                  <c:v>長岡市</c:v>
                </c:pt>
                <c:pt idx="2">
                  <c:v>村上市</c:v>
                </c:pt>
                <c:pt idx="3">
                  <c:v>三条市</c:v>
                </c:pt>
                <c:pt idx="4">
                  <c:v>新潟市西区</c:v>
                </c:pt>
                <c:pt idx="5">
                  <c:v>燕市</c:v>
                </c:pt>
                <c:pt idx="6">
                  <c:v>加茂市</c:v>
                </c:pt>
                <c:pt idx="7">
                  <c:v>上越市</c:v>
                </c:pt>
                <c:pt idx="8">
                  <c:v>新潟市東区</c:v>
                </c:pt>
                <c:pt idx="9">
                  <c:v>十日町市</c:v>
                </c:pt>
                <c:pt idx="10">
                  <c:v>糸魚川市</c:v>
                </c:pt>
                <c:pt idx="11">
                  <c:v>小千谷市</c:v>
                </c:pt>
                <c:pt idx="12">
                  <c:v>柏崎市</c:v>
                </c:pt>
                <c:pt idx="13">
                  <c:v>佐渡市</c:v>
                </c:pt>
                <c:pt idx="14">
                  <c:v>新潟市秋葉区</c:v>
                </c:pt>
                <c:pt idx="15">
                  <c:v>五泉市</c:v>
                </c:pt>
                <c:pt idx="16">
                  <c:v>新潟市北区</c:v>
                </c:pt>
                <c:pt idx="17">
                  <c:v>新発田市</c:v>
                </c:pt>
                <c:pt idx="18">
                  <c:v>新潟市南区</c:v>
                </c:pt>
                <c:pt idx="19">
                  <c:v>新潟県</c:v>
                </c:pt>
                <c:pt idx="20">
                  <c:v>新潟市中央区</c:v>
                </c:pt>
                <c:pt idx="21">
                  <c:v>胎内市</c:v>
                </c:pt>
                <c:pt idx="22">
                  <c:v>新潟市西蒲区</c:v>
                </c:pt>
                <c:pt idx="23">
                  <c:v>新潟市港南区</c:v>
                </c:pt>
                <c:pt idx="24">
                  <c:v>見附市</c:v>
                </c:pt>
                <c:pt idx="25">
                  <c:v>弥彦</c:v>
                </c:pt>
                <c:pt idx="26">
                  <c:v>神奈川県</c:v>
                </c:pt>
                <c:pt idx="27">
                  <c:v>川口</c:v>
                </c:pt>
                <c:pt idx="28">
                  <c:v>寺泊</c:v>
                </c:pt>
                <c:pt idx="29">
                  <c:v>安田</c:v>
                </c:pt>
                <c:pt idx="30">
                  <c:v>阿賀</c:v>
                </c:pt>
                <c:pt idx="31">
                  <c:v>山形</c:v>
                </c:pt>
              </c:strCache>
            </c:strRef>
          </c:cat>
          <c:val>
            <c:numRef>
              <c:f>area_counts_normalized!$B$2:$B$33</c:f>
              <c:numCache>
                <c:formatCode>General</c:formatCode>
                <c:ptCount val="32"/>
                <c:pt idx="0">
                  <c:v>49</c:v>
                </c:pt>
                <c:pt idx="1">
                  <c:v>10</c:v>
                </c:pt>
                <c:pt idx="2">
                  <c:v>9</c:v>
                </c:pt>
                <c:pt idx="3">
                  <c:v>7</c:v>
                </c:pt>
                <c:pt idx="4">
                  <c:v>6</c:v>
                </c:pt>
                <c:pt idx="5">
                  <c:v>5</c:v>
                </c:pt>
                <c:pt idx="6">
                  <c:v>3</c:v>
                </c:pt>
                <c:pt idx="7">
                  <c:v>3</c:v>
                </c:pt>
                <c:pt idx="8">
                  <c:v>3</c:v>
                </c:pt>
                <c:pt idx="9">
                  <c:v>2</c:v>
                </c:pt>
                <c:pt idx="10">
                  <c:v>2</c:v>
                </c:pt>
                <c:pt idx="11">
                  <c:v>2</c:v>
                </c:pt>
                <c:pt idx="12">
                  <c:v>2</c:v>
                </c:pt>
                <c:pt idx="13">
                  <c:v>2</c:v>
                </c:pt>
                <c:pt idx="14">
                  <c:v>2</c:v>
                </c:pt>
                <c:pt idx="15">
                  <c:v>2</c:v>
                </c:pt>
                <c:pt idx="16">
                  <c:v>2</c:v>
                </c:pt>
                <c:pt idx="17">
                  <c:v>2</c:v>
                </c:pt>
                <c:pt idx="18">
                  <c:v>2</c:v>
                </c:pt>
                <c:pt idx="19">
                  <c:v>2</c:v>
                </c:pt>
                <c:pt idx="20">
                  <c:v>2</c:v>
                </c:pt>
                <c:pt idx="21">
                  <c:v>2</c:v>
                </c:pt>
                <c:pt idx="22">
                  <c:v>1</c:v>
                </c:pt>
                <c:pt idx="23">
                  <c:v>1</c:v>
                </c:pt>
                <c:pt idx="24">
                  <c:v>1</c:v>
                </c:pt>
                <c:pt idx="25">
                  <c:v>1</c:v>
                </c:pt>
                <c:pt idx="26">
                  <c:v>1</c:v>
                </c:pt>
                <c:pt idx="27">
                  <c:v>1</c:v>
                </c:pt>
                <c:pt idx="28">
                  <c:v>1</c:v>
                </c:pt>
                <c:pt idx="29">
                  <c:v>1</c:v>
                </c:pt>
                <c:pt idx="30">
                  <c:v>1</c:v>
                </c:pt>
                <c:pt idx="31">
                  <c:v>1</c:v>
                </c:pt>
              </c:numCache>
            </c:numRef>
          </c:val>
          <c:extLst>
            <c:ext xmlns:c16="http://schemas.microsoft.com/office/drawing/2014/chart" uri="{C3380CC4-5D6E-409C-BE32-E72D297353CC}">
              <c16:uniqueId val="{00000000-1AC1-4ED8-AF0D-0A8A4BAB66AD}"/>
            </c:ext>
          </c:extLst>
        </c:ser>
        <c:dLbls>
          <c:showLegendKey val="0"/>
          <c:showVal val="0"/>
          <c:showCatName val="0"/>
          <c:showSerName val="0"/>
          <c:showPercent val="0"/>
          <c:showBubbleSize val="0"/>
        </c:dLbls>
        <c:gapWidth val="219"/>
        <c:overlap val="-27"/>
        <c:axId val="466201688"/>
        <c:axId val="466202048"/>
      </c:barChart>
      <c:catAx>
        <c:axId val="46620168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crossAx val="466202048"/>
        <c:crosses val="autoZero"/>
        <c:auto val="1"/>
        <c:lblAlgn val="ctr"/>
        <c:lblOffset val="100"/>
        <c:noMultiLvlLbl val="0"/>
      </c:catAx>
      <c:valAx>
        <c:axId val="46620204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crossAx val="466201688"/>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A06E537-B349-3983-B512-BF5E47E4F26A}"/>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EB6B38FD-B14A-065A-7BFE-2F767F6BB0E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AB590722-983A-6A31-66B4-09E8FC0A427D}"/>
              </a:ext>
            </a:extLst>
          </p:cNvPr>
          <p:cNvSpPr>
            <a:spLocks noGrp="1"/>
          </p:cNvSpPr>
          <p:nvPr>
            <p:ph type="dt" sz="half" idx="10"/>
          </p:nvPr>
        </p:nvSpPr>
        <p:spPr/>
        <p:txBody>
          <a:bodyPr/>
          <a:lstStyle/>
          <a:p>
            <a:fld id="{5AC965BE-5F4C-45FD-BC13-CFDC2222D337}" type="datetimeFigureOut">
              <a:rPr kumimoji="1" lang="ja-JP" altLang="en-US" smtClean="0"/>
              <a:t>2025/10/7</a:t>
            </a:fld>
            <a:endParaRPr kumimoji="1" lang="ja-JP" altLang="en-US"/>
          </a:p>
        </p:txBody>
      </p:sp>
      <p:sp>
        <p:nvSpPr>
          <p:cNvPr id="5" name="フッター プレースホルダー 4">
            <a:extLst>
              <a:ext uri="{FF2B5EF4-FFF2-40B4-BE49-F238E27FC236}">
                <a16:creationId xmlns:a16="http://schemas.microsoft.com/office/drawing/2014/main" id="{3E99D2FC-148D-1157-03CF-DB39FB933112}"/>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E0796A4E-BA2D-152C-85F4-647AC63A8C44}"/>
              </a:ext>
            </a:extLst>
          </p:cNvPr>
          <p:cNvSpPr>
            <a:spLocks noGrp="1"/>
          </p:cNvSpPr>
          <p:nvPr>
            <p:ph type="sldNum" sz="quarter" idx="12"/>
          </p:nvPr>
        </p:nvSpPr>
        <p:spPr/>
        <p:txBody>
          <a:bodyPr/>
          <a:lstStyle/>
          <a:p>
            <a:fld id="{03BEC09B-9820-4ACC-ABA1-7648ACAABF50}" type="slidenum">
              <a:rPr kumimoji="1" lang="ja-JP" altLang="en-US" smtClean="0"/>
              <a:t>‹#›</a:t>
            </a:fld>
            <a:endParaRPr kumimoji="1" lang="ja-JP" altLang="en-US"/>
          </a:p>
        </p:txBody>
      </p:sp>
    </p:spTree>
    <p:extLst>
      <p:ext uri="{BB962C8B-B14F-4D97-AF65-F5344CB8AC3E}">
        <p14:creationId xmlns:p14="http://schemas.microsoft.com/office/powerpoint/2010/main" val="40214247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A774C68-E1C5-2B05-7E8B-C4500032F527}"/>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197D5D3D-2994-DDF9-4514-DD6EF77AB70A}"/>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A2646184-8ABC-C7BD-C183-2B1FE2740AE0}"/>
              </a:ext>
            </a:extLst>
          </p:cNvPr>
          <p:cNvSpPr>
            <a:spLocks noGrp="1"/>
          </p:cNvSpPr>
          <p:nvPr>
            <p:ph type="dt" sz="half" idx="10"/>
          </p:nvPr>
        </p:nvSpPr>
        <p:spPr/>
        <p:txBody>
          <a:bodyPr/>
          <a:lstStyle/>
          <a:p>
            <a:fld id="{5AC965BE-5F4C-45FD-BC13-CFDC2222D337}" type="datetimeFigureOut">
              <a:rPr kumimoji="1" lang="ja-JP" altLang="en-US" smtClean="0"/>
              <a:t>2025/10/7</a:t>
            </a:fld>
            <a:endParaRPr kumimoji="1" lang="ja-JP" altLang="en-US"/>
          </a:p>
        </p:txBody>
      </p:sp>
      <p:sp>
        <p:nvSpPr>
          <p:cNvPr id="5" name="フッター プレースホルダー 4">
            <a:extLst>
              <a:ext uri="{FF2B5EF4-FFF2-40B4-BE49-F238E27FC236}">
                <a16:creationId xmlns:a16="http://schemas.microsoft.com/office/drawing/2014/main" id="{EBF145A3-C3FF-8153-F5EF-BE24BD051D86}"/>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50A9030A-94F7-6612-5709-516F12843D4F}"/>
              </a:ext>
            </a:extLst>
          </p:cNvPr>
          <p:cNvSpPr>
            <a:spLocks noGrp="1"/>
          </p:cNvSpPr>
          <p:nvPr>
            <p:ph type="sldNum" sz="quarter" idx="12"/>
          </p:nvPr>
        </p:nvSpPr>
        <p:spPr/>
        <p:txBody>
          <a:bodyPr/>
          <a:lstStyle/>
          <a:p>
            <a:fld id="{03BEC09B-9820-4ACC-ABA1-7648ACAABF50}" type="slidenum">
              <a:rPr kumimoji="1" lang="ja-JP" altLang="en-US" smtClean="0"/>
              <a:t>‹#›</a:t>
            </a:fld>
            <a:endParaRPr kumimoji="1" lang="ja-JP" altLang="en-US"/>
          </a:p>
        </p:txBody>
      </p:sp>
    </p:spTree>
    <p:extLst>
      <p:ext uri="{BB962C8B-B14F-4D97-AF65-F5344CB8AC3E}">
        <p14:creationId xmlns:p14="http://schemas.microsoft.com/office/powerpoint/2010/main" val="5197724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4A4845F1-2B92-E702-2D32-9F9B2EABC5D1}"/>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AF2F9483-CB7C-EB21-4F0B-08C948BD6678}"/>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0BD94C2F-5132-B315-CE2D-0C77CD39118E}"/>
              </a:ext>
            </a:extLst>
          </p:cNvPr>
          <p:cNvSpPr>
            <a:spLocks noGrp="1"/>
          </p:cNvSpPr>
          <p:nvPr>
            <p:ph type="dt" sz="half" idx="10"/>
          </p:nvPr>
        </p:nvSpPr>
        <p:spPr/>
        <p:txBody>
          <a:bodyPr/>
          <a:lstStyle/>
          <a:p>
            <a:fld id="{5AC965BE-5F4C-45FD-BC13-CFDC2222D337}" type="datetimeFigureOut">
              <a:rPr kumimoji="1" lang="ja-JP" altLang="en-US" smtClean="0"/>
              <a:t>2025/10/7</a:t>
            </a:fld>
            <a:endParaRPr kumimoji="1" lang="ja-JP" altLang="en-US"/>
          </a:p>
        </p:txBody>
      </p:sp>
      <p:sp>
        <p:nvSpPr>
          <p:cNvPr id="5" name="フッター プレースホルダー 4">
            <a:extLst>
              <a:ext uri="{FF2B5EF4-FFF2-40B4-BE49-F238E27FC236}">
                <a16:creationId xmlns:a16="http://schemas.microsoft.com/office/drawing/2014/main" id="{0ACE461B-78EF-58DD-7231-7AD436E98E8A}"/>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89B1A001-740B-E0A4-8E83-82D93923F3F2}"/>
              </a:ext>
            </a:extLst>
          </p:cNvPr>
          <p:cNvSpPr>
            <a:spLocks noGrp="1"/>
          </p:cNvSpPr>
          <p:nvPr>
            <p:ph type="sldNum" sz="quarter" idx="12"/>
          </p:nvPr>
        </p:nvSpPr>
        <p:spPr/>
        <p:txBody>
          <a:bodyPr/>
          <a:lstStyle/>
          <a:p>
            <a:fld id="{03BEC09B-9820-4ACC-ABA1-7648ACAABF50}" type="slidenum">
              <a:rPr kumimoji="1" lang="ja-JP" altLang="en-US" smtClean="0"/>
              <a:t>‹#›</a:t>
            </a:fld>
            <a:endParaRPr kumimoji="1" lang="ja-JP" altLang="en-US"/>
          </a:p>
        </p:txBody>
      </p:sp>
    </p:spTree>
    <p:extLst>
      <p:ext uri="{BB962C8B-B14F-4D97-AF65-F5344CB8AC3E}">
        <p14:creationId xmlns:p14="http://schemas.microsoft.com/office/powerpoint/2010/main" val="6631637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6CCCD89-C562-B433-A2A0-5F205CE224EF}"/>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1FF4D765-6958-8333-C672-4D3C33D95806}"/>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85001B23-0658-F34C-2C5B-53C586C54C2D}"/>
              </a:ext>
            </a:extLst>
          </p:cNvPr>
          <p:cNvSpPr>
            <a:spLocks noGrp="1"/>
          </p:cNvSpPr>
          <p:nvPr>
            <p:ph type="dt" sz="half" idx="10"/>
          </p:nvPr>
        </p:nvSpPr>
        <p:spPr/>
        <p:txBody>
          <a:bodyPr/>
          <a:lstStyle/>
          <a:p>
            <a:fld id="{5AC965BE-5F4C-45FD-BC13-CFDC2222D337}" type="datetimeFigureOut">
              <a:rPr kumimoji="1" lang="ja-JP" altLang="en-US" smtClean="0"/>
              <a:t>2025/10/7</a:t>
            </a:fld>
            <a:endParaRPr kumimoji="1" lang="ja-JP" altLang="en-US"/>
          </a:p>
        </p:txBody>
      </p:sp>
      <p:sp>
        <p:nvSpPr>
          <p:cNvPr id="5" name="フッター プレースホルダー 4">
            <a:extLst>
              <a:ext uri="{FF2B5EF4-FFF2-40B4-BE49-F238E27FC236}">
                <a16:creationId xmlns:a16="http://schemas.microsoft.com/office/drawing/2014/main" id="{E6EE38CE-ECC7-7485-D6E1-CA1571CC3A76}"/>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3EAB477B-1152-9859-A28D-C14302910FF3}"/>
              </a:ext>
            </a:extLst>
          </p:cNvPr>
          <p:cNvSpPr>
            <a:spLocks noGrp="1"/>
          </p:cNvSpPr>
          <p:nvPr>
            <p:ph type="sldNum" sz="quarter" idx="12"/>
          </p:nvPr>
        </p:nvSpPr>
        <p:spPr/>
        <p:txBody>
          <a:bodyPr/>
          <a:lstStyle/>
          <a:p>
            <a:fld id="{03BEC09B-9820-4ACC-ABA1-7648ACAABF50}" type="slidenum">
              <a:rPr kumimoji="1" lang="ja-JP" altLang="en-US" smtClean="0"/>
              <a:t>‹#›</a:t>
            </a:fld>
            <a:endParaRPr kumimoji="1" lang="ja-JP" altLang="en-US"/>
          </a:p>
        </p:txBody>
      </p:sp>
    </p:spTree>
    <p:extLst>
      <p:ext uri="{BB962C8B-B14F-4D97-AF65-F5344CB8AC3E}">
        <p14:creationId xmlns:p14="http://schemas.microsoft.com/office/powerpoint/2010/main" val="24696242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488165A-EB7D-E652-E057-A6F2F1134078}"/>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FEB6CA20-4E72-66BC-227A-9A874EA31A39}"/>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65E6C28B-799A-FF2F-4B24-9E9A489D3D2E}"/>
              </a:ext>
            </a:extLst>
          </p:cNvPr>
          <p:cNvSpPr>
            <a:spLocks noGrp="1"/>
          </p:cNvSpPr>
          <p:nvPr>
            <p:ph type="dt" sz="half" idx="10"/>
          </p:nvPr>
        </p:nvSpPr>
        <p:spPr/>
        <p:txBody>
          <a:bodyPr/>
          <a:lstStyle/>
          <a:p>
            <a:fld id="{5AC965BE-5F4C-45FD-BC13-CFDC2222D337}" type="datetimeFigureOut">
              <a:rPr kumimoji="1" lang="ja-JP" altLang="en-US" smtClean="0"/>
              <a:t>2025/10/7</a:t>
            </a:fld>
            <a:endParaRPr kumimoji="1" lang="ja-JP" altLang="en-US"/>
          </a:p>
        </p:txBody>
      </p:sp>
      <p:sp>
        <p:nvSpPr>
          <p:cNvPr id="5" name="フッター プレースホルダー 4">
            <a:extLst>
              <a:ext uri="{FF2B5EF4-FFF2-40B4-BE49-F238E27FC236}">
                <a16:creationId xmlns:a16="http://schemas.microsoft.com/office/drawing/2014/main" id="{5C340B42-48A9-A6D2-3656-12226EB8D426}"/>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0970EF7D-0C41-B85D-D47F-FA721D3A71DE}"/>
              </a:ext>
            </a:extLst>
          </p:cNvPr>
          <p:cNvSpPr>
            <a:spLocks noGrp="1"/>
          </p:cNvSpPr>
          <p:nvPr>
            <p:ph type="sldNum" sz="quarter" idx="12"/>
          </p:nvPr>
        </p:nvSpPr>
        <p:spPr/>
        <p:txBody>
          <a:bodyPr/>
          <a:lstStyle/>
          <a:p>
            <a:fld id="{03BEC09B-9820-4ACC-ABA1-7648ACAABF50}" type="slidenum">
              <a:rPr kumimoji="1" lang="ja-JP" altLang="en-US" smtClean="0"/>
              <a:t>‹#›</a:t>
            </a:fld>
            <a:endParaRPr kumimoji="1" lang="ja-JP" altLang="en-US"/>
          </a:p>
        </p:txBody>
      </p:sp>
    </p:spTree>
    <p:extLst>
      <p:ext uri="{BB962C8B-B14F-4D97-AF65-F5344CB8AC3E}">
        <p14:creationId xmlns:p14="http://schemas.microsoft.com/office/powerpoint/2010/main" val="1894925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3378018-BAA9-6BBF-69C8-0EE790FCFA4F}"/>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F15F3271-E539-C476-72B4-A3B6CF44DC37}"/>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70B12492-5B9E-3E8B-7C4A-0C55F9613C02}"/>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4A3CD4F3-187D-2836-3F09-A31A46E0D4D1}"/>
              </a:ext>
            </a:extLst>
          </p:cNvPr>
          <p:cNvSpPr>
            <a:spLocks noGrp="1"/>
          </p:cNvSpPr>
          <p:nvPr>
            <p:ph type="dt" sz="half" idx="10"/>
          </p:nvPr>
        </p:nvSpPr>
        <p:spPr/>
        <p:txBody>
          <a:bodyPr/>
          <a:lstStyle/>
          <a:p>
            <a:fld id="{5AC965BE-5F4C-45FD-BC13-CFDC2222D337}" type="datetimeFigureOut">
              <a:rPr kumimoji="1" lang="ja-JP" altLang="en-US" smtClean="0"/>
              <a:t>2025/10/7</a:t>
            </a:fld>
            <a:endParaRPr kumimoji="1" lang="ja-JP" altLang="en-US"/>
          </a:p>
        </p:txBody>
      </p:sp>
      <p:sp>
        <p:nvSpPr>
          <p:cNvPr id="6" name="フッター プレースホルダー 5">
            <a:extLst>
              <a:ext uri="{FF2B5EF4-FFF2-40B4-BE49-F238E27FC236}">
                <a16:creationId xmlns:a16="http://schemas.microsoft.com/office/drawing/2014/main" id="{46595503-6C66-8B2A-2066-FC189070244C}"/>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036D8CB0-35D3-92A9-5C7B-EE5043ABE2C2}"/>
              </a:ext>
            </a:extLst>
          </p:cNvPr>
          <p:cNvSpPr>
            <a:spLocks noGrp="1"/>
          </p:cNvSpPr>
          <p:nvPr>
            <p:ph type="sldNum" sz="quarter" idx="12"/>
          </p:nvPr>
        </p:nvSpPr>
        <p:spPr/>
        <p:txBody>
          <a:bodyPr/>
          <a:lstStyle/>
          <a:p>
            <a:fld id="{03BEC09B-9820-4ACC-ABA1-7648ACAABF50}" type="slidenum">
              <a:rPr kumimoji="1" lang="ja-JP" altLang="en-US" smtClean="0"/>
              <a:t>‹#›</a:t>
            </a:fld>
            <a:endParaRPr kumimoji="1" lang="ja-JP" altLang="en-US"/>
          </a:p>
        </p:txBody>
      </p:sp>
    </p:spTree>
    <p:extLst>
      <p:ext uri="{BB962C8B-B14F-4D97-AF65-F5344CB8AC3E}">
        <p14:creationId xmlns:p14="http://schemas.microsoft.com/office/powerpoint/2010/main" val="23963871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1C58EA9-E3DF-4751-A41E-6939492E9CE0}"/>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E68C73CD-9A1B-7ECA-C2DA-7E118E05DD8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84161963-E65E-E49E-0A79-8CCFAF8449CB}"/>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7431A6EA-F2F0-BD06-3CED-5A644BD79CD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644ECA2E-386B-22FE-0C18-B1A32BC97FB1}"/>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D7D6EC87-D0CE-AB54-60FF-8D9884871473}"/>
              </a:ext>
            </a:extLst>
          </p:cNvPr>
          <p:cNvSpPr>
            <a:spLocks noGrp="1"/>
          </p:cNvSpPr>
          <p:nvPr>
            <p:ph type="dt" sz="half" idx="10"/>
          </p:nvPr>
        </p:nvSpPr>
        <p:spPr/>
        <p:txBody>
          <a:bodyPr/>
          <a:lstStyle/>
          <a:p>
            <a:fld id="{5AC965BE-5F4C-45FD-BC13-CFDC2222D337}" type="datetimeFigureOut">
              <a:rPr kumimoji="1" lang="ja-JP" altLang="en-US" smtClean="0"/>
              <a:t>2025/10/7</a:t>
            </a:fld>
            <a:endParaRPr kumimoji="1" lang="ja-JP" altLang="en-US"/>
          </a:p>
        </p:txBody>
      </p:sp>
      <p:sp>
        <p:nvSpPr>
          <p:cNvPr id="8" name="フッター プレースホルダー 7">
            <a:extLst>
              <a:ext uri="{FF2B5EF4-FFF2-40B4-BE49-F238E27FC236}">
                <a16:creationId xmlns:a16="http://schemas.microsoft.com/office/drawing/2014/main" id="{34118E6C-0B42-1299-7BA8-C537B083826E}"/>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B3478458-D05B-642F-B7BC-A530AD4BDFB6}"/>
              </a:ext>
            </a:extLst>
          </p:cNvPr>
          <p:cNvSpPr>
            <a:spLocks noGrp="1"/>
          </p:cNvSpPr>
          <p:nvPr>
            <p:ph type="sldNum" sz="quarter" idx="12"/>
          </p:nvPr>
        </p:nvSpPr>
        <p:spPr/>
        <p:txBody>
          <a:bodyPr/>
          <a:lstStyle/>
          <a:p>
            <a:fld id="{03BEC09B-9820-4ACC-ABA1-7648ACAABF50}" type="slidenum">
              <a:rPr kumimoji="1" lang="ja-JP" altLang="en-US" smtClean="0"/>
              <a:t>‹#›</a:t>
            </a:fld>
            <a:endParaRPr kumimoji="1" lang="ja-JP" altLang="en-US"/>
          </a:p>
        </p:txBody>
      </p:sp>
    </p:spTree>
    <p:extLst>
      <p:ext uri="{BB962C8B-B14F-4D97-AF65-F5344CB8AC3E}">
        <p14:creationId xmlns:p14="http://schemas.microsoft.com/office/powerpoint/2010/main" val="19365552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2796AD9-B9F7-4FB9-FD2D-A75011EDEF38}"/>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F3E00B71-E0EA-E92A-F0B7-D57AB6D6570E}"/>
              </a:ext>
            </a:extLst>
          </p:cNvPr>
          <p:cNvSpPr>
            <a:spLocks noGrp="1"/>
          </p:cNvSpPr>
          <p:nvPr>
            <p:ph type="dt" sz="half" idx="10"/>
          </p:nvPr>
        </p:nvSpPr>
        <p:spPr/>
        <p:txBody>
          <a:bodyPr/>
          <a:lstStyle/>
          <a:p>
            <a:fld id="{5AC965BE-5F4C-45FD-BC13-CFDC2222D337}" type="datetimeFigureOut">
              <a:rPr kumimoji="1" lang="ja-JP" altLang="en-US" smtClean="0"/>
              <a:t>2025/10/7</a:t>
            </a:fld>
            <a:endParaRPr kumimoji="1" lang="ja-JP" altLang="en-US"/>
          </a:p>
        </p:txBody>
      </p:sp>
      <p:sp>
        <p:nvSpPr>
          <p:cNvPr id="4" name="フッター プレースホルダー 3">
            <a:extLst>
              <a:ext uri="{FF2B5EF4-FFF2-40B4-BE49-F238E27FC236}">
                <a16:creationId xmlns:a16="http://schemas.microsoft.com/office/drawing/2014/main" id="{734AB378-30F1-950B-C36C-82696BCD791D}"/>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6D153F6B-78C3-22C5-B568-B1C0C79A99D4}"/>
              </a:ext>
            </a:extLst>
          </p:cNvPr>
          <p:cNvSpPr>
            <a:spLocks noGrp="1"/>
          </p:cNvSpPr>
          <p:nvPr>
            <p:ph type="sldNum" sz="quarter" idx="12"/>
          </p:nvPr>
        </p:nvSpPr>
        <p:spPr/>
        <p:txBody>
          <a:bodyPr/>
          <a:lstStyle/>
          <a:p>
            <a:fld id="{03BEC09B-9820-4ACC-ABA1-7648ACAABF50}" type="slidenum">
              <a:rPr kumimoji="1" lang="ja-JP" altLang="en-US" smtClean="0"/>
              <a:t>‹#›</a:t>
            </a:fld>
            <a:endParaRPr kumimoji="1" lang="ja-JP" altLang="en-US"/>
          </a:p>
        </p:txBody>
      </p:sp>
    </p:spTree>
    <p:extLst>
      <p:ext uri="{BB962C8B-B14F-4D97-AF65-F5344CB8AC3E}">
        <p14:creationId xmlns:p14="http://schemas.microsoft.com/office/powerpoint/2010/main" val="22097468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98B73FE6-F63F-1B8A-7A37-ED42819983DE}"/>
              </a:ext>
            </a:extLst>
          </p:cNvPr>
          <p:cNvSpPr>
            <a:spLocks noGrp="1"/>
          </p:cNvSpPr>
          <p:nvPr>
            <p:ph type="dt" sz="half" idx="10"/>
          </p:nvPr>
        </p:nvSpPr>
        <p:spPr/>
        <p:txBody>
          <a:bodyPr/>
          <a:lstStyle/>
          <a:p>
            <a:fld id="{5AC965BE-5F4C-45FD-BC13-CFDC2222D337}" type="datetimeFigureOut">
              <a:rPr kumimoji="1" lang="ja-JP" altLang="en-US" smtClean="0"/>
              <a:t>2025/10/7</a:t>
            </a:fld>
            <a:endParaRPr kumimoji="1" lang="ja-JP" altLang="en-US"/>
          </a:p>
        </p:txBody>
      </p:sp>
      <p:sp>
        <p:nvSpPr>
          <p:cNvPr id="3" name="フッター プレースホルダー 2">
            <a:extLst>
              <a:ext uri="{FF2B5EF4-FFF2-40B4-BE49-F238E27FC236}">
                <a16:creationId xmlns:a16="http://schemas.microsoft.com/office/drawing/2014/main" id="{33E76ADF-B69D-26D1-77DD-F64F8E71B821}"/>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0920C207-0F88-E41D-4EB9-A11ED9B27782}"/>
              </a:ext>
            </a:extLst>
          </p:cNvPr>
          <p:cNvSpPr>
            <a:spLocks noGrp="1"/>
          </p:cNvSpPr>
          <p:nvPr>
            <p:ph type="sldNum" sz="quarter" idx="12"/>
          </p:nvPr>
        </p:nvSpPr>
        <p:spPr/>
        <p:txBody>
          <a:bodyPr/>
          <a:lstStyle/>
          <a:p>
            <a:fld id="{03BEC09B-9820-4ACC-ABA1-7648ACAABF50}" type="slidenum">
              <a:rPr kumimoji="1" lang="ja-JP" altLang="en-US" smtClean="0"/>
              <a:t>‹#›</a:t>
            </a:fld>
            <a:endParaRPr kumimoji="1" lang="ja-JP" altLang="en-US"/>
          </a:p>
        </p:txBody>
      </p:sp>
    </p:spTree>
    <p:extLst>
      <p:ext uri="{BB962C8B-B14F-4D97-AF65-F5344CB8AC3E}">
        <p14:creationId xmlns:p14="http://schemas.microsoft.com/office/powerpoint/2010/main" val="22286885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A0BB61F-E4C1-F9DF-A1D9-BCE3015C1320}"/>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F0520B57-9C12-045F-4855-11D7DEB3134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97899D7A-1C38-2A34-A740-8B4D189EC6A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930E39CC-144E-256B-70F9-8ECB2C61FDFC}"/>
              </a:ext>
            </a:extLst>
          </p:cNvPr>
          <p:cNvSpPr>
            <a:spLocks noGrp="1"/>
          </p:cNvSpPr>
          <p:nvPr>
            <p:ph type="dt" sz="half" idx="10"/>
          </p:nvPr>
        </p:nvSpPr>
        <p:spPr/>
        <p:txBody>
          <a:bodyPr/>
          <a:lstStyle/>
          <a:p>
            <a:fld id="{5AC965BE-5F4C-45FD-BC13-CFDC2222D337}" type="datetimeFigureOut">
              <a:rPr kumimoji="1" lang="ja-JP" altLang="en-US" smtClean="0"/>
              <a:t>2025/10/7</a:t>
            </a:fld>
            <a:endParaRPr kumimoji="1" lang="ja-JP" altLang="en-US"/>
          </a:p>
        </p:txBody>
      </p:sp>
      <p:sp>
        <p:nvSpPr>
          <p:cNvPr id="6" name="フッター プレースホルダー 5">
            <a:extLst>
              <a:ext uri="{FF2B5EF4-FFF2-40B4-BE49-F238E27FC236}">
                <a16:creationId xmlns:a16="http://schemas.microsoft.com/office/drawing/2014/main" id="{E7CC142B-21BB-5B8D-902D-45D0878B054E}"/>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CB5F9684-8626-E429-7FDD-C152856771B9}"/>
              </a:ext>
            </a:extLst>
          </p:cNvPr>
          <p:cNvSpPr>
            <a:spLocks noGrp="1"/>
          </p:cNvSpPr>
          <p:nvPr>
            <p:ph type="sldNum" sz="quarter" idx="12"/>
          </p:nvPr>
        </p:nvSpPr>
        <p:spPr/>
        <p:txBody>
          <a:bodyPr/>
          <a:lstStyle/>
          <a:p>
            <a:fld id="{03BEC09B-9820-4ACC-ABA1-7648ACAABF50}" type="slidenum">
              <a:rPr kumimoji="1" lang="ja-JP" altLang="en-US" smtClean="0"/>
              <a:t>‹#›</a:t>
            </a:fld>
            <a:endParaRPr kumimoji="1" lang="ja-JP" altLang="en-US"/>
          </a:p>
        </p:txBody>
      </p:sp>
    </p:spTree>
    <p:extLst>
      <p:ext uri="{BB962C8B-B14F-4D97-AF65-F5344CB8AC3E}">
        <p14:creationId xmlns:p14="http://schemas.microsoft.com/office/powerpoint/2010/main" val="19307323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C194F7C-6AFB-5E2C-9A32-DB777C9E598D}"/>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F7BFD9EA-DA58-687E-0A87-801BD7C365B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91709F67-EAA3-E055-C655-D90EF76B0BD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9CA93CE4-FE8A-595D-C768-542ADF508623}"/>
              </a:ext>
            </a:extLst>
          </p:cNvPr>
          <p:cNvSpPr>
            <a:spLocks noGrp="1"/>
          </p:cNvSpPr>
          <p:nvPr>
            <p:ph type="dt" sz="half" idx="10"/>
          </p:nvPr>
        </p:nvSpPr>
        <p:spPr/>
        <p:txBody>
          <a:bodyPr/>
          <a:lstStyle/>
          <a:p>
            <a:fld id="{5AC965BE-5F4C-45FD-BC13-CFDC2222D337}" type="datetimeFigureOut">
              <a:rPr kumimoji="1" lang="ja-JP" altLang="en-US" smtClean="0"/>
              <a:t>2025/10/7</a:t>
            </a:fld>
            <a:endParaRPr kumimoji="1" lang="ja-JP" altLang="en-US"/>
          </a:p>
        </p:txBody>
      </p:sp>
      <p:sp>
        <p:nvSpPr>
          <p:cNvPr id="6" name="フッター プレースホルダー 5">
            <a:extLst>
              <a:ext uri="{FF2B5EF4-FFF2-40B4-BE49-F238E27FC236}">
                <a16:creationId xmlns:a16="http://schemas.microsoft.com/office/drawing/2014/main" id="{5A112822-CD33-B9C3-DC0D-B8CDF52A288E}"/>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1A400DB2-3917-5624-0235-A5784B2D813D}"/>
              </a:ext>
            </a:extLst>
          </p:cNvPr>
          <p:cNvSpPr>
            <a:spLocks noGrp="1"/>
          </p:cNvSpPr>
          <p:nvPr>
            <p:ph type="sldNum" sz="quarter" idx="12"/>
          </p:nvPr>
        </p:nvSpPr>
        <p:spPr/>
        <p:txBody>
          <a:bodyPr/>
          <a:lstStyle/>
          <a:p>
            <a:fld id="{03BEC09B-9820-4ACC-ABA1-7648ACAABF50}" type="slidenum">
              <a:rPr kumimoji="1" lang="ja-JP" altLang="en-US" smtClean="0"/>
              <a:t>‹#›</a:t>
            </a:fld>
            <a:endParaRPr kumimoji="1" lang="ja-JP" altLang="en-US"/>
          </a:p>
        </p:txBody>
      </p:sp>
    </p:spTree>
    <p:extLst>
      <p:ext uri="{BB962C8B-B14F-4D97-AF65-F5344CB8AC3E}">
        <p14:creationId xmlns:p14="http://schemas.microsoft.com/office/powerpoint/2010/main" val="38319696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98224DA5-E2F8-18A1-BA70-6286BFBBAE4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C772B0A5-6BC9-6654-CE5C-6C99AE8B6AD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4F8838AD-D1F9-A045-30D3-B79500AB48B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5AC965BE-5F4C-45FD-BC13-CFDC2222D337}" type="datetimeFigureOut">
              <a:rPr kumimoji="1" lang="ja-JP" altLang="en-US" smtClean="0"/>
              <a:t>2025/10/7</a:t>
            </a:fld>
            <a:endParaRPr kumimoji="1" lang="ja-JP" altLang="en-US"/>
          </a:p>
        </p:txBody>
      </p:sp>
      <p:sp>
        <p:nvSpPr>
          <p:cNvPr id="5" name="フッター プレースホルダー 4">
            <a:extLst>
              <a:ext uri="{FF2B5EF4-FFF2-40B4-BE49-F238E27FC236}">
                <a16:creationId xmlns:a16="http://schemas.microsoft.com/office/drawing/2014/main" id="{DE96DACB-1806-0CD2-5F45-3653DB201BB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077E4BEA-5470-06B7-EE4B-31132FF043F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03BEC09B-9820-4ACC-ABA1-7648ACAABF50}" type="slidenum">
              <a:rPr kumimoji="1" lang="ja-JP" altLang="en-US" smtClean="0"/>
              <a:t>‹#›</a:t>
            </a:fld>
            <a:endParaRPr kumimoji="1" lang="ja-JP" altLang="en-US"/>
          </a:p>
        </p:txBody>
      </p:sp>
    </p:spTree>
    <p:extLst>
      <p:ext uri="{BB962C8B-B14F-4D97-AF65-F5344CB8AC3E}">
        <p14:creationId xmlns:p14="http://schemas.microsoft.com/office/powerpoint/2010/main" val="29218426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フォームの回答のグラフ。質問のタイトル: 問1．性別。回答数: 165 件の回答。">
            <a:extLst>
              <a:ext uri="{FF2B5EF4-FFF2-40B4-BE49-F238E27FC236}">
                <a16:creationId xmlns:a16="http://schemas.microsoft.com/office/drawing/2014/main" id="{27606FC1-D9ED-8041-CDBE-E101E0728EB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5137150"/>
          </a:xfrm>
          <a:prstGeom prst="rect">
            <a:avLst/>
          </a:prstGeom>
          <a:noFill/>
          <a:extLst>
            <a:ext uri="{909E8E84-426E-40DD-AFC4-6F175D3DCCD1}">
              <a14:hiddenFill xmlns:a14="http://schemas.microsoft.com/office/drawing/2010/main">
                <a:solidFill>
                  <a:srgbClr val="FFFFFF"/>
                </a:solidFill>
              </a14:hiddenFill>
            </a:ext>
          </a:extLst>
        </p:spPr>
      </p:pic>
      <p:sp>
        <p:nvSpPr>
          <p:cNvPr id="4" name="テキスト ボックス 3">
            <a:extLst>
              <a:ext uri="{FF2B5EF4-FFF2-40B4-BE49-F238E27FC236}">
                <a16:creationId xmlns:a16="http://schemas.microsoft.com/office/drawing/2014/main" id="{ECFC0FCD-E475-1E89-165C-89ACB3B1C4DF}"/>
              </a:ext>
            </a:extLst>
          </p:cNvPr>
          <p:cNvSpPr txBox="1"/>
          <p:nvPr/>
        </p:nvSpPr>
        <p:spPr>
          <a:xfrm>
            <a:off x="3135087" y="4675485"/>
            <a:ext cx="3301340" cy="923330"/>
          </a:xfrm>
          <a:prstGeom prst="rect">
            <a:avLst/>
          </a:prstGeom>
          <a:noFill/>
        </p:spPr>
        <p:txBody>
          <a:bodyPr wrap="square" rtlCol="0">
            <a:spAutoFit/>
          </a:bodyPr>
          <a:lstStyle/>
          <a:p>
            <a:r>
              <a:rPr kumimoji="1" lang="ja-JP" altLang="en-US" b="1" dirty="0"/>
              <a:t>男性：</a:t>
            </a:r>
            <a:r>
              <a:rPr kumimoji="1" lang="en-US" altLang="ja-JP" b="1" dirty="0"/>
              <a:t>107</a:t>
            </a:r>
            <a:r>
              <a:rPr kumimoji="1" lang="ja-JP" altLang="en-US" b="1" dirty="0"/>
              <a:t>件</a:t>
            </a:r>
            <a:endParaRPr kumimoji="1" lang="en-US" altLang="ja-JP" b="1" dirty="0"/>
          </a:p>
          <a:p>
            <a:r>
              <a:rPr kumimoji="1" lang="ja-JP" altLang="en-US" b="1" dirty="0"/>
              <a:t>女性：</a:t>
            </a:r>
            <a:r>
              <a:rPr kumimoji="1" lang="en-US" altLang="ja-JP" b="1" dirty="0"/>
              <a:t>41</a:t>
            </a:r>
            <a:r>
              <a:rPr kumimoji="1" lang="ja-JP" altLang="en-US" b="1" dirty="0"/>
              <a:t>件</a:t>
            </a:r>
            <a:endParaRPr kumimoji="1" lang="en-US" altLang="ja-JP" b="1" dirty="0"/>
          </a:p>
          <a:p>
            <a:r>
              <a:rPr lang="ja-JP" altLang="en-US" b="1" dirty="0"/>
              <a:t>回答しない：</a:t>
            </a:r>
            <a:r>
              <a:rPr lang="en-US" altLang="ja-JP" b="1" dirty="0"/>
              <a:t>17</a:t>
            </a:r>
            <a:r>
              <a:rPr lang="ja-JP" altLang="en-US" b="1" dirty="0"/>
              <a:t>件</a:t>
            </a:r>
            <a:endParaRPr kumimoji="1" lang="ja-JP" altLang="en-US" b="1" dirty="0"/>
          </a:p>
        </p:txBody>
      </p:sp>
    </p:spTree>
    <p:extLst>
      <p:ext uri="{BB962C8B-B14F-4D97-AF65-F5344CB8AC3E}">
        <p14:creationId xmlns:p14="http://schemas.microsoft.com/office/powerpoint/2010/main" val="25553693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46B197-A7BC-41F4-6B97-B0A3E8C1A676}"/>
            </a:ext>
          </a:extLst>
        </p:cNvPr>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D5F65FE6-DB1D-BFCB-3ABE-1FAA8A5F27EC}"/>
              </a:ext>
            </a:extLst>
          </p:cNvPr>
          <p:cNvSpPr txBox="1"/>
          <p:nvPr/>
        </p:nvSpPr>
        <p:spPr>
          <a:xfrm>
            <a:off x="2664033" y="5137150"/>
            <a:ext cx="5565567" cy="646331"/>
          </a:xfrm>
          <a:prstGeom prst="rect">
            <a:avLst/>
          </a:prstGeom>
          <a:noFill/>
        </p:spPr>
        <p:txBody>
          <a:bodyPr wrap="square" rtlCol="0">
            <a:spAutoFit/>
          </a:bodyPr>
          <a:lstStyle/>
          <a:p>
            <a:r>
              <a:rPr kumimoji="1" lang="ja-JP" altLang="en-US" b="1" dirty="0"/>
              <a:t>あった：</a:t>
            </a:r>
            <a:r>
              <a:rPr lang="en-US" altLang="ja-JP" b="1" dirty="0"/>
              <a:t>102</a:t>
            </a:r>
            <a:r>
              <a:rPr kumimoji="1" lang="ja-JP" altLang="en-US" b="1" dirty="0"/>
              <a:t>件</a:t>
            </a:r>
            <a:endParaRPr kumimoji="1" lang="en-US" altLang="ja-JP" b="1" dirty="0"/>
          </a:p>
          <a:p>
            <a:r>
              <a:rPr kumimoji="1" lang="ja-JP" altLang="en-US" b="1" dirty="0"/>
              <a:t>なかった：</a:t>
            </a:r>
            <a:r>
              <a:rPr kumimoji="1" lang="en-US" altLang="ja-JP" b="1" dirty="0"/>
              <a:t>67</a:t>
            </a:r>
            <a:r>
              <a:rPr kumimoji="1" lang="ja-JP" altLang="en-US" b="1" dirty="0"/>
              <a:t>件</a:t>
            </a:r>
            <a:endParaRPr kumimoji="1" lang="en-US" altLang="ja-JP" b="1" dirty="0"/>
          </a:p>
        </p:txBody>
      </p:sp>
      <p:pic>
        <p:nvPicPr>
          <p:cNvPr id="10242" name="Picture 2" descr="フォームの回答のグラフ。質問のタイトル: 問10．各パネリストの討論内容を聴いてご自身の政治への考え方に変化はありましたか。。回答数: 169 件の回答。">
            <a:extLst>
              <a:ext uri="{FF2B5EF4-FFF2-40B4-BE49-F238E27FC236}">
                <a16:creationId xmlns:a16="http://schemas.microsoft.com/office/drawing/2014/main" id="{CF3AD4FD-DE99-BEA5-85F8-C5516B93E6E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51371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006929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7709E7-8623-A911-95EE-D4DB291AF042}"/>
            </a:ext>
          </a:extLst>
        </p:cNvPr>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3BA19F0D-1577-85C3-7306-8CF2ED71C2B7}"/>
              </a:ext>
            </a:extLst>
          </p:cNvPr>
          <p:cNvSpPr txBox="1"/>
          <p:nvPr/>
        </p:nvSpPr>
        <p:spPr>
          <a:xfrm>
            <a:off x="2664033" y="5137150"/>
            <a:ext cx="5565567" cy="923330"/>
          </a:xfrm>
          <a:prstGeom prst="rect">
            <a:avLst/>
          </a:prstGeom>
          <a:noFill/>
        </p:spPr>
        <p:txBody>
          <a:bodyPr wrap="square" rtlCol="0">
            <a:spAutoFit/>
          </a:bodyPr>
          <a:lstStyle/>
          <a:p>
            <a:r>
              <a:rPr kumimoji="1" lang="ja-JP" altLang="en-US" b="1" dirty="0"/>
              <a:t>変わった：</a:t>
            </a:r>
            <a:r>
              <a:rPr kumimoji="1" lang="en-US" altLang="ja-JP" b="1" dirty="0"/>
              <a:t>75</a:t>
            </a:r>
            <a:r>
              <a:rPr kumimoji="1" lang="ja-JP" altLang="en-US" b="1" dirty="0"/>
              <a:t>件</a:t>
            </a:r>
            <a:endParaRPr kumimoji="1" lang="en-US" altLang="ja-JP" b="1" dirty="0"/>
          </a:p>
          <a:p>
            <a:r>
              <a:rPr lang="ja-JP" altLang="en-US" b="1" dirty="0"/>
              <a:t>変わらない</a:t>
            </a:r>
            <a:r>
              <a:rPr kumimoji="1" lang="ja-JP" altLang="en-US" b="1" dirty="0"/>
              <a:t>：</a:t>
            </a:r>
            <a:r>
              <a:rPr lang="en-US" altLang="ja-JP" b="1" dirty="0"/>
              <a:t>58</a:t>
            </a:r>
            <a:r>
              <a:rPr kumimoji="1" lang="ja-JP" altLang="en-US" b="1" dirty="0"/>
              <a:t>件</a:t>
            </a:r>
            <a:endParaRPr kumimoji="1" lang="en-US" altLang="ja-JP" b="1" dirty="0"/>
          </a:p>
          <a:p>
            <a:r>
              <a:rPr lang="ja-JP" altLang="en-US" b="1" dirty="0"/>
              <a:t>考え直している：</a:t>
            </a:r>
            <a:r>
              <a:rPr lang="en-US" altLang="ja-JP" b="1" dirty="0"/>
              <a:t>36</a:t>
            </a:r>
            <a:r>
              <a:rPr lang="ja-JP" altLang="en-US" b="1" dirty="0"/>
              <a:t>件</a:t>
            </a:r>
            <a:endParaRPr kumimoji="1" lang="en-US" altLang="ja-JP" b="1" dirty="0"/>
          </a:p>
        </p:txBody>
      </p:sp>
      <p:pic>
        <p:nvPicPr>
          <p:cNvPr id="11266" name="Picture 2" descr="フォームの回答のグラフ。質問のタイトル: 問11．各パネリストの討論内容を聴いて支持者や支持する政党が変わりましたか。 。回答数: 169 件の回答。">
            <a:extLst>
              <a:ext uri="{FF2B5EF4-FFF2-40B4-BE49-F238E27FC236}">
                <a16:creationId xmlns:a16="http://schemas.microsoft.com/office/drawing/2014/main" id="{74E2951D-ABD2-165A-928F-4828116871C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51371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498866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241E2B-FECD-4066-43C2-1264D1C9D6C9}"/>
            </a:ext>
          </a:extLst>
        </p:cNvPr>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7CC7684B-0A14-71AC-4FD1-2383B84BC477}"/>
              </a:ext>
            </a:extLst>
          </p:cNvPr>
          <p:cNvSpPr txBox="1"/>
          <p:nvPr/>
        </p:nvSpPr>
        <p:spPr>
          <a:xfrm>
            <a:off x="2664033" y="5137150"/>
            <a:ext cx="5565567" cy="923330"/>
          </a:xfrm>
          <a:prstGeom prst="rect">
            <a:avLst/>
          </a:prstGeom>
          <a:noFill/>
        </p:spPr>
        <p:txBody>
          <a:bodyPr wrap="square" rtlCol="0">
            <a:spAutoFit/>
          </a:bodyPr>
          <a:lstStyle/>
          <a:p>
            <a:r>
              <a:rPr kumimoji="1" lang="ja-JP" altLang="en-US" b="1" dirty="0"/>
              <a:t>適切だった：</a:t>
            </a:r>
            <a:r>
              <a:rPr lang="en-US" altLang="ja-JP" b="1" dirty="0"/>
              <a:t>131</a:t>
            </a:r>
            <a:r>
              <a:rPr kumimoji="1" lang="ja-JP" altLang="en-US" b="1" dirty="0"/>
              <a:t>件</a:t>
            </a:r>
            <a:endParaRPr kumimoji="1" lang="en-US" altLang="ja-JP" b="1" dirty="0"/>
          </a:p>
          <a:p>
            <a:r>
              <a:rPr kumimoji="1" lang="ja-JP" altLang="en-US" b="1" dirty="0"/>
              <a:t>短かった：</a:t>
            </a:r>
            <a:r>
              <a:rPr kumimoji="1" lang="en-US" altLang="ja-JP" b="1" dirty="0"/>
              <a:t>33</a:t>
            </a:r>
            <a:r>
              <a:rPr kumimoji="1" lang="ja-JP" altLang="en-US" b="1" dirty="0"/>
              <a:t>件</a:t>
            </a:r>
            <a:endParaRPr kumimoji="1" lang="en-US" altLang="ja-JP" b="1" dirty="0"/>
          </a:p>
          <a:p>
            <a:r>
              <a:rPr lang="ja-JP" altLang="en-US" b="1" dirty="0"/>
              <a:t>長かった：</a:t>
            </a:r>
            <a:r>
              <a:rPr lang="en-US" altLang="ja-JP" b="1" dirty="0"/>
              <a:t>4</a:t>
            </a:r>
            <a:r>
              <a:rPr lang="ja-JP" altLang="en-US" b="1" dirty="0"/>
              <a:t>件</a:t>
            </a:r>
            <a:endParaRPr kumimoji="1" lang="en-US" altLang="ja-JP" b="1" dirty="0"/>
          </a:p>
        </p:txBody>
      </p:sp>
      <p:pic>
        <p:nvPicPr>
          <p:cNvPr id="12290" name="Picture 2" descr="フォームの回答のグラフ。質問のタイトル: 問12．全体的な時間配分は適切でしたか。。回答数: 168 件の回答。">
            <a:extLst>
              <a:ext uri="{FF2B5EF4-FFF2-40B4-BE49-F238E27FC236}">
                <a16:creationId xmlns:a16="http://schemas.microsoft.com/office/drawing/2014/main" id="{FD90BC3A-D2C9-FF6F-CD28-B3BF2D4043D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51371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759849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181150-01C3-92A8-216F-3D6FE645D683}"/>
            </a:ext>
          </a:extLst>
        </p:cNvPr>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CE2AA3A5-38A6-D29B-9F15-806D3669C406}"/>
              </a:ext>
            </a:extLst>
          </p:cNvPr>
          <p:cNvSpPr txBox="1"/>
          <p:nvPr/>
        </p:nvSpPr>
        <p:spPr>
          <a:xfrm>
            <a:off x="2664033" y="5137150"/>
            <a:ext cx="5565567" cy="646331"/>
          </a:xfrm>
          <a:prstGeom prst="rect">
            <a:avLst/>
          </a:prstGeom>
          <a:noFill/>
        </p:spPr>
        <p:txBody>
          <a:bodyPr wrap="square" rtlCol="0">
            <a:spAutoFit/>
          </a:bodyPr>
          <a:lstStyle/>
          <a:p>
            <a:r>
              <a:rPr kumimoji="1" lang="ja-JP" altLang="en-US" b="1" dirty="0"/>
              <a:t>はい：</a:t>
            </a:r>
            <a:r>
              <a:rPr kumimoji="1" lang="en-US" altLang="ja-JP" b="1" dirty="0"/>
              <a:t>40</a:t>
            </a:r>
            <a:r>
              <a:rPr kumimoji="1" lang="ja-JP" altLang="en-US" b="1" dirty="0"/>
              <a:t>件</a:t>
            </a:r>
            <a:endParaRPr kumimoji="1" lang="en-US" altLang="ja-JP" b="1" dirty="0"/>
          </a:p>
          <a:p>
            <a:r>
              <a:rPr lang="ja-JP" altLang="en-US" b="1" dirty="0"/>
              <a:t>いいえ</a:t>
            </a:r>
            <a:r>
              <a:rPr kumimoji="1" lang="ja-JP" altLang="en-US" b="1" dirty="0"/>
              <a:t>：</a:t>
            </a:r>
            <a:r>
              <a:rPr lang="en-US" altLang="ja-JP" b="1" dirty="0"/>
              <a:t>116</a:t>
            </a:r>
            <a:r>
              <a:rPr kumimoji="1" lang="ja-JP" altLang="en-US" b="1" dirty="0"/>
              <a:t>件</a:t>
            </a:r>
            <a:endParaRPr kumimoji="1" lang="en-US" altLang="ja-JP" b="1" dirty="0"/>
          </a:p>
        </p:txBody>
      </p:sp>
      <p:pic>
        <p:nvPicPr>
          <p:cNvPr id="13314" name="Picture 2" descr="フォームの回答のグラフ。質問のタイトル: 問13．青年会議所の現役会員ですか。。回答数: 156 件の回答。">
            <a:extLst>
              <a:ext uri="{FF2B5EF4-FFF2-40B4-BE49-F238E27FC236}">
                <a16:creationId xmlns:a16="http://schemas.microsoft.com/office/drawing/2014/main" id="{A6E46EAC-DA42-F5DB-0C32-A726F607E60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51371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512457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84289C-B5D8-DFC9-F0F6-6797AC987CAE}"/>
            </a:ext>
          </a:extLst>
        </p:cNvPr>
        <p:cNvGrpSpPr/>
        <p:nvPr/>
      </p:nvGrpSpPr>
      <p:grpSpPr>
        <a:xfrm>
          <a:off x="0" y="0"/>
          <a:ext cx="0" cy="0"/>
          <a:chOff x="0" y="0"/>
          <a:chExt cx="0" cy="0"/>
        </a:xfrm>
      </p:grpSpPr>
      <p:pic>
        <p:nvPicPr>
          <p:cNvPr id="2050" name="Picture 2" descr="フォームの回答のグラフ。質問のタイトル: 問2．年代。回答数: 166 件の回答。">
            <a:extLst>
              <a:ext uri="{FF2B5EF4-FFF2-40B4-BE49-F238E27FC236}">
                <a16:creationId xmlns:a16="http://schemas.microsoft.com/office/drawing/2014/main" id="{AD17CF25-2038-7A76-4131-900243E0770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5137150"/>
          </a:xfrm>
          <a:prstGeom prst="rect">
            <a:avLst/>
          </a:prstGeom>
          <a:noFill/>
          <a:extLst>
            <a:ext uri="{909E8E84-426E-40DD-AFC4-6F175D3DCCD1}">
              <a14:hiddenFill xmlns:a14="http://schemas.microsoft.com/office/drawing/2010/main">
                <a:solidFill>
                  <a:srgbClr val="FFFFFF"/>
                </a:solidFill>
              </a14:hiddenFill>
            </a:ext>
          </a:extLst>
        </p:spPr>
      </p:pic>
      <p:sp>
        <p:nvSpPr>
          <p:cNvPr id="4" name="テキスト ボックス 3">
            <a:extLst>
              <a:ext uri="{FF2B5EF4-FFF2-40B4-BE49-F238E27FC236}">
                <a16:creationId xmlns:a16="http://schemas.microsoft.com/office/drawing/2014/main" id="{B73459BF-FECC-8239-BBF6-B9C60623A450}"/>
              </a:ext>
            </a:extLst>
          </p:cNvPr>
          <p:cNvSpPr txBox="1"/>
          <p:nvPr/>
        </p:nvSpPr>
        <p:spPr>
          <a:xfrm>
            <a:off x="2220687" y="4663610"/>
            <a:ext cx="1769422" cy="1200329"/>
          </a:xfrm>
          <a:prstGeom prst="rect">
            <a:avLst/>
          </a:prstGeom>
          <a:noFill/>
        </p:spPr>
        <p:txBody>
          <a:bodyPr wrap="square" rtlCol="0">
            <a:spAutoFit/>
          </a:bodyPr>
          <a:lstStyle/>
          <a:p>
            <a:r>
              <a:rPr kumimoji="1" lang="en-US" altLang="ja-JP" b="1" dirty="0"/>
              <a:t>10</a:t>
            </a:r>
            <a:r>
              <a:rPr kumimoji="1" lang="ja-JP" altLang="en-US" b="1" dirty="0"/>
              <a:t>代：</a:t>
            </a:r>
            <a:r>
              <a:rPr kumimoji="1" lang="en-US" altLang="ja-JP" b="1" dirty="0"/>
              <a:t>5</a:t>
            </a:r>
            <a:r>
              <a:rPr kumimoji="1" lang="ja-JP" altLang="en-US" b="1" dirty="0"/>
              <a:t>件</a:t>
            </a:r>
            <a:endParaRPr kumimoji="1" lang="en-US" altLang="ja-JP" b="1" dirty="0"/>
          </a:p>
          <a:p>
            <a:r>
              <a:rPr kumimoji="1" lang="en-US" altLang="ja-JP" b="1" dirty="0"/>
              <a:t>20</a:t>
            </a:r>
            <a:r>
              <a:rPr lang="ja-JP" altLang="en-US" b="1" dirty="0"/>
              <a:t>代</a:t>
            </a:r>
            <a:r>
              <a:rPr kumimoji="1" lang="ja-JP" altLang="en-US" b="1" dirty="0"/>
              <a:t>：</a:t>
            </a:r>
            <a:r>
              <a:rPr kumimoji="1" lang="en-US" altLang="ja-JP" b="1" dirty="0"/>
              <a:t>28</a:t>
            </a:r>
            <a:r>
              <a:rPr kumimoji="1" lang="ja-JP" altLang="en-US" b="1" dirty="0"/>
              <a:t>件</a:t>
            </a:r>
            <a:endParaRPr kumimoji="1" lang="en-US" altLang="ja-JP" b="1" dirty="0"/>
          </a:p>
          <a:p>
            <a:r>
              <a:rPr lang="en-US" altLang="ja-JP" b="1" dirty="0"/>
              <a:t>30</a:t>
            </a:r>
            <a:r>
              <a:rPr lang="ja-JP" altLang="en-US" b="1" dirty="0"/>
              <a:t>代：</a:t>
            </a:r>
            <a:r>
              <a:rPr lang="en-US" altLang="ja-JP" b="1" dirty="0"/>
              <a:t>56</a:t>
            </a:r>
            <a:r>
              <a:rPr lang="ja-JP" altLang="en-US" b="1" dirty="0"/>
              <a:t>件</a:t>
            </a:r>
            <a:endParaRPr lang="en-US" altLang="ja-JP" b="1" dirty="0"/>
          </a:p>
          <a:p>
            <a:r>
              <a:rPr lang="en-US" altLang="ja-JP" b="1" dirty="0"/>
              <a:t>40</a:t>
            </a:r>
            <a:r>
              <a:rPr lang="ja-JP" altLang="en-US" b="1" dirty="0"/>
              <a:t>代：</a:t>
            </a:r>
            <a:r>
              <a:rPr lang="en-US" altLang="ja-JP" b="1" dirty="0"/>
              <a:t>33</a:t>
            </a:r>
            <a:r>
              <a:rPr lang="ja-JP" altLang="en-US" b="1" dirty="0"/>
              <a:t>件</a:t>
            </a:r>
            <a:endParaRPr kumimoji="1" lang="ja-JP" altLang="en-US" b="1" dirty="0"/>
          </a:p>
        </p:txBody>
      </p:sp>
      <p:sp>
        <p:nvSpPr>
          <p:cNvPr id="2" name="テキスト ボックス 1">
            <a:extLst>
              <a:ext uri="{FF2B5EF4-FFF2-40B4-BE49-F238E27FC236}">
                <a16:creationId xmlns:a16="http://schemas.microsoft.com/office/drawing/2014/main" id="{D3A95003-6670-ABE4-EBA5-FEEE3C9F47E8}"/>
              </a:ext>
            </a:extLst>
          </p:cNvPr>
          <p:cNvSpPr txBox="1"/>
          <p:nvPr/>
        </p:nvSpPr>
        <p:spPr>
          <a:xfrm>
            <a:off x="4096988" y="4663609"/>
            <a:ext cx="3301340" cy="1200329"/>
          </a:xfrm>
          <a:prstGeom prst="rect">
            <a:avLst/>
          </a:prstGeom>
          <a:noFill/>
        </p:spPr>
        <p:txBody>
          <a:bodyPr wrap="square" rtlCol="0">
            <a:spAutoFit/>
          </a:bodyPr>
          <a:lstStyle/>
          <a:p>
            <a:r>
              <a:rPr lang="en-US" altLang="ja-JP" b="1" dirty="0"/>
              <a:t>50</a:t>
            </a:r>
            <a:r>
              <a:rPr kumimoji="1" lang="ja-JP" altLang="en-US" b="1" dirty="0"/>
              <a:t>代：</a:t>
            </a:r>
            <a:r>
              <a:rPr lang="en-US" altLang="ja-JP" b="1" dirty="0"/>
              <a:t>29</a:t>
            </a:r>
            <a:r>
              <a:rPr kumimoji="1" lang="ja-JP" altLang="en-US" b="1" dirty="0"/>
              <a:t>件</a:t>
            </a:r>
            <a:endParaRPr kumimoji="1" lang="en-US" altLang="ja-JP" b="1" dirty="0"/>
          </a:p>
          <a:p>
            <a:r>
              <a:rPr lang="en-US" altLang="ja-JP" b="1" dirty="0"/>
              <a:t>6</a:t>
            </a:r>
            <a:r>
              <a:rPr kumimoji="1" lang="en-US" altLang="ja-JP" b="1" dirty="0"/>
              <a:t>0</a:t>
            </a:r>
            <a:r>
              <a:rPr lang="ja-JP" altLang="en-US" b="1" dirty="0"/>
              <a:t>代</a:t>
            </a:r>
            <a:r>
              <a:rPr kumimoji="1" lang="ja-JP" altLang="en-US" b="1" dirty="0"/>
              <a:t>：</a:t>
            </a:r>
            <a:r>
              <a:rPr lang="en-US" altLang="ja-JP" b="1" dirty="0"/>
              <a:t>10</a:t>
            </a:r>
            <a:r>
              <a:rPr kumimoji="1" lang="ja-JP" altLang="en-US" b="1" dirty="0"/>
              <a:t>件</a:t>
            </a:r>
            <a:endParaRPr kumimoji="1" lang="en-US" altLang="ja-JP" b="1" dirty="0"/>
          </a:p>
          <a:p>
            <a:r>
              <a:rPr lang="en-US" altLang="ja-JP" b="1" dirty="0"/>
              <a:t>70</a:t>
            </a:r>
            <a:r>
              <a:rPr lang="ja-JP" altLang="en-US" b="1" dirty="0"/>
              <a:t>代：</a:t>
            </a:r>
            <a:r>
              <a:rPr lang="en-US" altLang="ja-JP" b="1" dirty="0"/>
              <a:t>4</a:t>
            </a:r>
            <a:r>
              <a:rPr lang="ja-JP" altLang="en-US" b="1" dirty="0"/>
              <a:t>件</a:t>
            </a:r>
            <a:endParaRPr lang="en-US" altLang="ja-JP" b="1" dirty="0"/>
          </a:p>
          <a:p>
            <a:r>
              <a:rPr lang="en-US" altLang="ja-JP" b="1" dirty="0"/>
              <a:t>80</a:t>
            </a:r>
            <a:r>
              <a:rPr lang="ja-JP" altLang="en-US" b="1" dirty="0"/>
              <a:t>代以上：</a:t>
            </a:r>
            <a:r>
              <a:rPr lang="en-US" altLang="ja-JP" b="1" dirty="0"/>
              <a:t>1</a:t>
            </a:r>
            <a:r>
              <a:rPr lang="ja-JP" altLang="en-US" b="1" dirty="0"/>
              <a:t>件</a:t>
            </a:r>
            <a:endParaRPr kumimoji="1" lang="ja-JP" altLang="en-US" b="1" dirty="0"/>
          </a:p>
        </p:txBody>
      </p:sp>
    </p:spTree>
    <p:extLst>
      <p:ext uri="{BB962C8B-B14F-4D97-AF65-F5344CB8AC3E}">
        <p14:creationId xmlns:p14="http://schemas.microsoft.com/office/powerpoint/2010/main" val="6373944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56D316-1D13-3776-80B1-4B1BB359F283}"/>
            </a:ext>
          </a:extLst>
        </p:cNvPr>
        <p:cNvGrpSpPr/>
        <p:nvPr/>
      </p:nvGrpSpPr>
      <p:grpSpPr>
        <a:xfrm>
          <a:off x="0" y="0"/>
          <a:ext cx="0" cy="0"/>
          <a:chOff x="0" y="0"/>
          <a:chExt cx="0" cy="0"/>
        </a:xfrm>
      </p:grpSpPr>
      <p:graphicFrame>
        <p:nvGraphicFramePr>
          <p:cNvPr id="5" name="グラフ 4">
            <a:extLst>
              <a:ext uri="{FF2B5EF4-FFF2-40B4-BE49-F238E27FC236}">
                <a16:creationId xmlns:a16="http://schemas.microsoft.com/office/drawing/2014/main" id="{3501D4EC-6CDA-16EC-B478-ADEB2658A17A}"/>
              </a:ext>
            </a:extLst>
          </p:cNvPr>
          <p:cNvGraphicFramePr>
            <a:graphicFrameLocks/>
          </p:cNvGraphicFramePr>
          <p:nvPr>
            <p:extLst>
              <p:ext uri="{D42A27DB-BD31-4B8C-83A1-F6EECF244321}">
                <p14:modId xmlns:p14="http://schemas.microsoft.com/office/powerpoint/2010/main" val="3925132123"/>
              </p:ext>
            </p:extLst>
          </p:nvPr>
        </p:nvGraphicFramePr>
        <p:xfrm>
          <a:off x="866899" y="1205483"/>
          <a:ext cx="10699667" cy="5112190"/>
        </p:xfrm>
        <a:graphic>
          <a:graphicData uri="http://schemas.openxmlformats.org/drawingml/2006/chart">
            <c:chart xmlns:c="http://schemas.openxmlformats.org/drawingml/2006/chart" xmlns:r="http://schemas.openxmlformats.org/officeDocument/2006/relationships" r:id="rId2"/>
          </a:graphicData>
        </a:graphic>
      </p:graphicFrame>
      <p:sp>
        <p:nvSpPr>
          <p:cNvPr id="6" name="テキスト ボックス 5">
            <a:extLst>
              <a:ext uri="{FF2B5EF4-FFF2-40B4-BE49-F238E27FC236}">
                <a16:creationId xmlns:a16="http://schemas.microsoft.com/office/drawing/2014/main" id="{1AEB589A-056F-67E0-D2E8-1EB1912C92AD}"/>
              </a:ext>
            </a:extLst>
          </p:cNvPr>
          <p:cNvSpPr txBox="1"/>
          <p:nvPr/>
        </p:nvSpPr>
        <p:spPr>
          <a:xfrm>
            <a:off x="391886" y="419757"/>
            <a:ext cx="4322618" cy="646331"/>
          </a:xfrm>
          <a:prstGeom prst="rect">
            <a:avLst/>
          </a:prstGeom>
          <a:noFill/>
        </p:spPr>
        <p:txBody>
          <a:bodyPr wrap="square" rtlCol="0">
            <a:spAutoFit/>
          </a:bodyPr>
          <a:lstStyle/>
          <a:p>
            <a:r>
              <a:rPr kumimoji="1" lang="ja-JP" altLang="en-US" b="1" dirty="0"/>
              <a:t>問</a:t>
            </a:r>
            <a:r>
              <a:rPr kumimoji="1" lang="en-US" altLang="ja-JP" b="1" dirty="0"/>
              <a:t>3.</a:t>
            </a:r>
            <a:r>
              <a:rPr lang="ja-JP" altLang="en-US" b="1" dirty="0"/>
              <a:t>　お住まいの地域を教えてください（回答</a:t>
            </a:r>
            <a:r>
              <a:rPr lang="en-US" altLang="ja-JP" b="1" dirty="0"/>
              <a:t>131</a:t>
            </a:r>
            <a:r>
              <a:rPr lang="ja-JP" altLang="en-US" b="1" dirty="0"/>
              <a:t>件）</a:t>
            </a:r>
            <a:endParaRPr kumimoji="1" lang="ja-JP" altLang="en-US" b="1" dirty="0"/>
          </a:p>
        </p:txBody>
      </p:sp>
    </p:spTree>
    <p:extLst>
      <p:ext uri="{BB962C8B-B14F-4D97-AF65-F5344CB8AC3E}">
        <p14:creationId xmlns:p14="http://schemas.microsoft.com/office/powerpoint/2010/main" val="14378534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9BF6EE-FEC6-E978-CD36-EDC5C3144381}"/>
            </a:ext>
          </a:extLst>
        </p:cNvPr>
        <p:cNvGrpSpPr/>
        <p:nvPr/>
      </p:nvGrpSpPr>
      <p:grpSpPr>
        <a:xfrm>
          <a:off x="0" y="0"/>
          <a:ext cx="0" cy="0"/>
          <a:chOff x="0" y="0"/>
          <a:chExt cx="0" cy="0"/>
        </a:xfrm>
      </p:grpSpPr>
      <p:pic>
        <p:nvPicPr>
          <p:cNvPr id="4098" name="Picture 2" descr="フォームの回答のグラフ。質問のタイトル: 問4．今回のネット討論会は何で知りましたか。（複数回答可）&#10;。回答数: 167 件の回答。">
            <a:extLst>
              <a:ext uri="{FF2B5EF4-FFF2-40B4-BE49-F238E27FC236}">
                <a16:creationId xmlns:a16="http://schemas.microsoft.com/office/drawing/2014/main" id="{5B2CCA0B-38BF-8014-D7FE-8217283F353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58039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58704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B002E9-55D6-FD15-028B-E5DEE9C56F19}"/>
            </a:ext>
          </a:extLst>
        </p:cNvPr>
        <p:cNvGrpSpPr/>
        <p:nvPr/>
      </p:nvGrpSpPr>
      <p:grpSpPr>
        <a:xfrm>
          <a:off x="0" y="0"/>
          <a:ext cx="0" cy="0"/>
          <a:chOff x="0" y="0"/>
          <a:chExt cx="0" cy="0"/>
        </a:xfrm>
      </p:grpSpPr>
      <p:pic>
        <p:nvPicPr>
          <p:cNvPr id="5122" name="Picture 2" descr="フォームの回答のグラフ。質問のタイトル: 問5．ネット討論会を通じて、最も関心を持ったテーマは何ですか。&#10;。回答数: 172 件の回答。">
            <a:extLst>
              <a:ext uri="{FF2B5EF4-FFF2-40B4-BE49-F238E27FC236}">
                <a16:creationId xmlns:a16="http://schemas.microsoft.com/office/drawing/2014/main" id="{8A17BD82-591F-1097-0C00-89C4CCEFDD7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5137150"/>
          </a:xfrm>
          <a:prstGeom prst="rect">
            <a:avLst/>
          </a:prstGeom>
          <a:noFill/>
          <a:extLst>
            <a:ext uri="{909E8E84-426E-40DD-AFC4-6F175D3DCCD1}">
              <a14:hiddenFill xmlns:a14="http://schemas.microsoft.com/office/drawing/2010/main">
                <a:solidFill>
                  <a:srgbClr val="FFFFFF"/>
                </a:solidFill>
              </a14:hiddenFill>
            </a:ext>
          </a:extLst>
        </p:spPr>
      </p:pic>
      <p:sp>
        <p:nvSpPr>
          <p:cNvPr id="4" name="テキスト ボックス 3">
            <a:extLst>
              <a:ext uri="{FF2B5EF4-FFF2-40B4-BE49-F238E27FC236}">
                <a16:creationId xmlns:a16="http://schemas.microsoft.com/office/drawing/2014/main" id="{D31852A6-6DA8-E7E1-6724-B8A74179BB8C}"/>
              </a:ext>
            </a:extLst>
          </p:cNvPr>
          <p:cNvSpPr txBox="1"/>
          <p:nvPr/>
        </p:nvSpPr>
        <p:spPr>
          <a:xfrm>
            <a:off x="2921332" y="4644315"/>
            <a:ext cx="3431967" cy="1754326"/>
          </a:xfrm>
          <a:prstGeom prst="rect">
            <a:avLst/>
          </a:prstGeom>
          <a:noFill/>
        </p:spPr>
        <p:txBody>
          <a:bodyPr wrap="square" rtlCol="0">
            <a:spAutoFit/>
          </a:bodyPr>
          <a:lstStyle/>
          <a:p>
            <a:r>
              <a:rPr kumimoji="1" lang="ja-JP" altLang="en-US" b="1" dirty="0"/>
              <a:t>各候補の強み：</a:t>
            </a:r>
            <a:r>
              <a:rPr kumimoji="1" lang="en-US" altLang="ja-JP" b="1" dirty="0"/>
              <a:t>34</a:t>
            </a:r>
            <a:r>
              <a:rPr kumimoji="1" lang="ja-JP" altLang="en-US" b="1" dirty="0"/>
              <a:t>件</a:t>
            </a:r>
            <a:endParaRPr kumimoji="1" lang="en-US" altLang="ja-JP" b="1" dirty="0"/>
          </a:p>
          <a:p>
            <a:r>
              <a:rPr kumimoji="1" lang="ja-JP" altLang="en-US" b="1" dirty="0"/>
              <a:t>地域経済：</a:t>
            </a:r>
            <a:r>
              <a:rPr lang="en-US" altLang="ja-JP" b="1" dirty="0"/>
              <a:t>51</a:t>
            </a:r>
            <a:r>
              <a:rPr kumimoji="1" lang="ja-JP" altLang="en-US" b="1" dirty="0"/>
              <a:t>件</a:t>
            </a:r>
            <a:endParaRPr kumimoji="1" lang="en-US" altLang="ja-JP" b="1" dirty="0"/>
          </a:p>
          <a:p>
            <a:r>
              <a:rPr lang="ja-JP" altLang="en-US" b="1" dirty="0"/>
              <a:t>教育・子育て：</a:t>
            </a:r>
            <a:r>
              <a:rPr lang="en-US" altLang="ja-JP" b="1" dirty="0"/>
              <a:t>34</a:t>
            </a:r>
            <a:r>
              <a:rPr lang="ja-JP" altLang="en-US" b="1" dirty="0"/>
              <a:t>件</a:t>
            </a:r>
            <a:endParaRPr lang="en-US" altLang="ja-JP" b="1" dirty="0"/>
          </a:p>
          <a:p>
            <a:r>
              <a:rPr lang="ja-JP" altLang="en-US" b="1" dirty="0"/>
              <a:t>原発含むエネルギー政策：</a:t>
            </a:r>
            <a:r>
              <a:rPr lang="en-US" altLang="ja-JP" b="1" dirty="0"/>
              <a:t>19</a:t>
            </a:r>
            <a:r>
              <a:rPr lang="ja-JP" altLang="en-US" b="1" dirty="0"/>
              <a:t>件</a:t>
            </a:r>
            <a:endParaRPr lang="en-US" altLang="ja-JP" b="1" dirty="0"/>
          </a:p>
          <a:p>
            <a:r>
              <a:rPr lang="ja-JP" altLang="en-US" b="1" dirty="0"/>
              <a:t>税制・国家財政：</a:t>
            </a:r>
            <a:r>
              <a:rPr lang="en-US" altLang="ja-JP" b="1" dirty="0"/>
              <a:t>33</a:t>
            </a:r>
            <a:r>
              <a:rPr lang="ja-JP" altLang="en-US" b="1" dirty="0"/>
              <a:t>件</a:t>
            </a:r>
            <a:endParaRPr lang="en-US" altLang="ja-JP" b="1" dirty="0"/>
          </a:p>
          <a:p>
            <a:r>
              <a:rPr kumimoji="1" lang="ja-JP" altLang="en-US" b="1" dirty="0"/>
              <a:t>夫婦別姓：</a:t>
            </a:r>
            <a:r>
              <a:rPr kumimoji="1" lang="en-US" altLang="ja-JP" b="1" dirty="0"/>
              <a:t>1</a:t>
            </a:r>
            <a:r>
              <a:rPr kumimoji="1" lang="ja-JP" altLang="en-US" b="1" dirty="0"/>
              <a:t>件</a:t>
            </a:r>
          </a:p>
        </p:txBody>
      </p:sp>
    </p:spTree>
    <p:extLst>
      <p:ext uri="{BB962C8B-B14F-4D97-AF65-F5344CB8AC3E}">
        <p14:creationId xmlns:p14="http://schemas.microsoft.com/office/powerpoint/2010/main" val="20379559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4C4907-AF9B-CD15-3C62-F7F1F1846429}"/>
            </a:ext>
          </a:extLst>
        </p:cNvPr>
        <p:cNvGrpSpPr/>
        <p:nvPr/>
      </p:nvGrpSpPr>
      <p:grpSpPr>
        <a:xfrm>
          <a:off x="0" y="0"/>
          <a:ext cx="0" cy="0"/>
          <a:chOff x="0" y="0"/>
          <a:chExt cx="0" cy="0"/>
        </a:xfrm>
      </p:grpSpPr>
      <p:pic>
        <p:nvPicPr>
          <p:cNvPr id="6146" name="Picture 2" descr="フォームの回答のグラフ。質問のタイトル: 問6．ネット討論会を通じて、各候補者の政策について理解が深まりましたか。。回答数: 172 件の回答。">
            <a:extLst>
              <a:ext uri="{FF2B5EF4-FFF2-40B4-BE49-F238E27FC236}">
                <a16:creationId xmlns:a16="http://schemas.microsoft.com/office/drawing/2014/main" id="{B95C20C5-72C4-6922-AE91-534832E79C1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5137150"/>
          </a:xfrm>
          <a:prstGeom prst="rect">
            <a:avLst/>
          </a:prstGeom>
          <a:noFill/>
          <a:extLst>
            <a:ext uri="{909E8E84-426E-40DD-AFC4-6F175D3DCCD1}">
              <a14:hiddenFill xmlns:a14="http://schemas.microsoft.com/office/drawing/2010/main">
                <a:solidFill>
                  <a:srgbClr val="FFFFFF"/>
                </a:solidFill>
              </a14:hiddenFill>
            </a:ext>
          </a:extLst>
        </p:spPr>
      </p:pic>
      <p:sp>
        <p:nvSpPr>
          <p:cNvPr id="4" name="テキスト ボックス 3">
            <a:extLst>
              <a:ext uri="{FF2B5EF4-FFF2-40B4-BE49-F238E27FC236}">
                <a16:creationId xmlns:a16="http://schemas.microsoft.com/office/drawing/2014/main" id="{BE4549D9-7814-B3D5-B92D-BFEF913DA3E3}"/>
              </a:ext>
            </a:extLst>
          </p:cNvPr>
          <p:cNvSpPr txBox="1"/>
          <p:nvPr/>
        </p:nvSpPr>
        <p:spPr>
          <a:xfrm>
            <a:off x="2664033" y="5000575"/>
            <a:ext cx="3431967" cy="923330"/>
          </a:xfrm>
          <a:prstGeom prst="rect">
            <a:avLst/>
          </a:prstGeom>
          <a:noFill/>
        </p:spPr>
        <p:txBody>
          <a:bodyPr wrap="square" rtlCol="0">
            <a:spAutoFit/>
          </a:bodyPr>
          <a:lstStyle/>
          <a:p>
            <a:r>
              <a:rPr kumimoji="1" lang="ja-JP" altLang="en-US" b="1" dirty="0"/>
              <a:t>深まった：</a:t>
            </a:r>
            <a:r>
              <a:rPr lang="en-US" altLang="ja-JP" b="1" dirty="0"/>
              <a:t>137</a:t>
            </a:r>
            <a:r>
              <a:rPr kumimoji="1" lang="ja-JP" altLang="en-US" b="1" dirty="0"/>
              <a:t>件</a:t>
            </a:r>
            <a:endParaRPr kumimoji="1" lang="en-US" altLang="ja-JP" b="1" dirty="0"/>
          </a:p>
          <a:p>
            <a:r>
              <a:rPr kumimoji="1" lang="ja-JP" altLang="en-US" b="1" dirty="0"/>
              <a:t>深まらなかった：</a:t>
            </a:r>
            <a:r>
              <a:rPr kumimoji="1" lang="en-US" altLang="ja-JP" b="1" dirty="0"/>
              <a:t>18</a:t>
            </a:r>
            <a:r>
              <a:rPr kumimoji="1" lang="ja-JP" altLang="en-US" b="1" dirty="0"/>
              <a:t>件</a:t>
            </a:r>
            <a:endParaRPr kumimoji="1" lang="en-US" altLang="ja-JP" b="1" dirty="0"/>
          </a:p>
          <a:p>
            <a:r>
              <a:rPr lang="ja-JP" altLang="en-US" b="1" dirty="0"/>
              <a:t>どちらともいえない：</a:t>
            </a:r>
            <a:r>
              <a:rPr lang="en-US" altLang="ja-JP" b="1" dirty="0"/>
              <a:t>17</a:t>
            </a:r>
            <a:r>
              <a:rPr lang="ja-JP" altLang="en-US" b="1" dirty="0"/>
              <a:t>件</a:t>
            </a:r>
            <a:endParaRPr lang="en-US" altLang="ja-JP" b="1" dirty="0"/>
          </a:p>
        </p:txBody>
      </p:sp>
    </p:spTree>
    <p:extLst>
      <p:ext uri="{BB962C8B-B14F-4D97-AF65-F5344CB8AC3E}">
        <p14:creationId xmlns:p14="http://schemas.microsoft.com/office/powerpoint/2010/main" val="33933631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8228B8-ED67-23DC-A8AF-4CFE87756122}"/>
            </a:ext>
          </a:extLst>
        </p:cNvPr>
        <p:cNvGrpSpPr/>
        <p:nvPr/>
      </p:nvGrpSpPr>
      <p:grpSpPr>
        <a:xfrm>
          <a:off x="0" y="0"/>
          <a:ext cx="0" cy="0"/>
          <a:chOff x="0" y="0"/>
          <a:chExt cx="0" cy="0"/>
        </a:xfrm>
      </p:grpSpPr>
      <p:pic>
        <p:nvPicPr>
          <p:cNvPr id="7170" name="Picture 2" descr="フォームの回答のグラフ。質問のタイトル: 問7．ネット討論会を通じて国や地域の現状とこれからについて理解し、政治への関心が高まりましたか。 。回答数: 171 件の回答。">
            <a:extLst>
              <a:ext uri="{FF2B5EF4-FFF2-40B4-BE49-F238E27FC236}">
                <a16:creationId xmlns:a16="http://schemas.microsoft.com/office/drawing/2014/main" id="{CB1F0D57-27EC-9A8E-65B4-2AF16BA98B8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5137150"/>
          </a:xfrm>
          <a:prstGeom prst="rect">
            <a:avLst/>
          </a:prstGeom>
          <a:noFill/>
          <a:extLst>
            <a:ext uri="{909E8E84-426E-40DD-AFC4-6F175D3DCCD1}">
              <a14:hiddenFill xmlns:a14="http://schemas.microsoft.com/office/drawing/2010/main">
                <a:solidFill>
                  <a:srgbClr val="FFFFFF"/>
                </a:solidFill>
              </a14:hiddenFill>
            </a:ext>
          </a:extLst>
        </p:spPr>
      </p:pic>
      <p:sp>
        <p:nvSpPr>
          <p:cNvPr id="4" name="テキスト ボックス 3">
            <a:extLst>
              <a:ext uri="{FF2B5EF4-FFF2-40B4-BE49-F238E27FC236}">
                <a16:creationId xmlns:a16="http://schemas.microsoft.com/office/drawing/2014/main" id="{37D2281F-1EDA-7FBC-29AB-8D96852733D1}"/>
              </a:ext>
            </a:extLst>
          </p:cNvPr>
          <p:cNvSpPr txBox="1"/>
          <p:nvPr/>
        </p:nvSpPr>
        <p:spPr>
          <a:xfrm>
            <a:off x="2664033" y="5137150"/>
            <a:ext cx="3431967" cy="923330"/>
          </a:xfrm>
          <a:prstGeom prst="rect">
            <a:avLst/>
          </a:prstGeom>
          <a:noFill/>
        </p:spPr>
        <p:txBody>
          <a:bodyPr wrap="square" rtlCol="0">
            <a:spAutoFit/>
          </a:bodyPr>
          <a:lstStyle/>
          <a:p>
            <a:r>
              <a:rPr kumimoji="1" lang="ja-JP" altLang="en-US" b="1" dirty="0"/>
              <a:t>高まった：</a:t>
            </a:r>
            <a:r>
              <a:rPr lang="en-US" altLang="ja-JP" b="1" dirty="0"/>
              <a:t>130</a:t>
            </a:r>
            <a:r>
              <a:rPr kumimoji="1" lang="ja-JP" altLang="en-US" b="1" dirty="0"/>
              <a:t>件</a:t>
            </a:r>
            <a:endParaRPr kumimoji="1" lang="en-US" altLang="ja-JP" b="1" dirty="0"/>
          </a:p>
          <a:p>
            <a:r>
              <a:rPr lang="ja-JP" altLang="en-US" b="1" dirty="0"/>
              <a:t>高まらなかった</a:t>
            </a:r>
            <a:r>
              <a:rPr kumimoji="1" lang="ja-JP" altLang="en-US" b="1" dirty="0"/>
              <a:t>：</a:t>
            </a:r>
            <a:r>
              <a:rPr kumimoji="1" lang="en-US" altLang="ja-JP" b="1" dirty="0"/>
              <a:t>15</a:t>
            </a:r>
            <a:r>
              <a:rPr kumimoji="1" lang="ja-JP" altLang="en-US" b="1" dirty="0"/>
              <a:t>件</a:t>
            </a:r>
            <a:endParaRPr kumimoji="1" lang="en-US" altLang="ja-JP" b="1" dirty="0"/>
          </a:p>
          <a:p>
            <a:r>
              <a:rPr lang="ja-JP" altLang="en-US" b="1" dirty="0"/>
              <a:t>どちらともいえない：</a:t>
            </a:r>
            <a:r>
              <a:rPr lang="en-US" altLang="ja-JP" b="1" dirty="0"/>
              <a:t>26</a:t>
            </a:r>
            <a:r>
              <a:rPr lang="ja-JP" altLang="en-US" b="1" dirty="0"/>
              <a:t>件</a:t>
            </a:r>
            <a:endParaRPr lang="en-US" altLang="ja-JP" b="1" dirty="0"/>
          </a:p>
        </p:txBody>
      </p:sp>
    </p:spTree>
    <p:extLst>
      <p:ext uri="{BB962C8B-B14F-4D97-AF65-F5344CB8AC3E}">
        <p14:creationId xmlns:p14="http://schemas.microsoft.com/office/powerpoint/2010/main" val="2388576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ACB64A-EEBF-C31B-792D-613FBC6F3B0C}"/>
            </a:ext>
          </a:extLst>
        </p:cNvPr>
        <p:cNvGrpSpPr/>
        <p:nvPr/>
      </p:nvGrpSpPr>
      <p:grpSpPr>
        <a:xfrm>
          <a:off x="0" y="0"/>
          <a:ext cx="0" cy="0"/>
          <a:chOff x="0" y="0"/>
          <a:chExt cx="0" cy="0"/>
        </a:xfrm>
      </p:grpSpPr>
      <p:pic>
        <p:nvPicPr>
          <p:cNvPr id="8194" name="Picture 2" descr="フォームの回答のグラフ。質問のタイトル: 問8．ネット討論会を通じて、御自身の地域課題解決への行動を改めて考える機会となりましたか。。回答数: 170 件の回答。">
            <a:extLst>
              <a:ext uri="{FF2B5EF4-FFF2-40B4-BE49-F238E27FC236}">
                <a16:creationId xmlns:a16="http://schemas.microsoft.com/office/drawing/2014/main" id="{6C71484C-6F0D-0F73-A8D6-F97A5450691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5137150"/>
          </a:xfrm>
          <a:prstGeom prst="rect">
            <a:avLst/>
          </a:prstGeom>
          <a:noFill/>
          <a:extLst>
            <a:ext uri="{909E8E84-426E-40DD-AFC4-6F175D3DCCD1}">
              <a14:hiddenFill xmlns:a14="http://schemas.microsoft.com/office/drawing/2010/main">
                <a:solidFill>
                  <a:srgbClr val="FFFFFF"/>
                </a:solidFill>
              </a14:hiddenFill>
            </a:ext>
          </a:extLst>
        </p:spPr>
      </p:pic>
      <p:sp>
        <p:nvSpPr>
          <p:cNvPr id="4" name="テキスト ボックス 3">
            <a:extLst>
              <a:ext uri="{FF2B5EF4-FFF2-40B4-BE49-F238E27FC236}">
                <a16:creationId xmlns:a16="http://schemas.microsoft.com/office/drawing/2014/main" id="{9928644F-8410-48BD-D304-E73A26B8E992}"/>
              </a:ext>
            </a:extLst>
          </p:cNvPr>
          <p:cNvSpPr txBox="1"/>
          <p:nvPr/>
        </p:nvSpPr>
        <p:spPr>
          <a:xfrm>
            <a:off x="2664033" y="5137150"/>
            <a:ext cx="5565567" cy="1200329"/>
          </a:xfrm>
          <a:prstGeom prst="rect">
            <a:avLst/>
          </a:prstGeom>
          <a:noFill/>
        </p:spPr>
        <p:txBody>
          <a:bodyPr wrap="square" rtlCol="0">
            <a:spAutoFit/>
          </a:bodyPr>
          <a:lstStyle/>
          <a:p>
            <a:r>
              <a:rPr kumimoji="1" lang="ja-JP" altLang="en-US" b="1" dirty="0"/>
              <a:t>影響があった：</a:t>
            </a:r>
            <a:r>
              <a:rPr kumimoji="1" lang="en-US" altLang="ja-JP" b="1" dirty="0"/>
              <a:t>87</a:t>
            </a:r>
            <a:r>
              <a:rPr kumimoji="1" lang="ja-JP" altLang="en-US" b="1" dirty="0"/>
              <a:t>件</a:t>
            </a:r>
            <a:endParaRPr kumimoji="1" lang="en-US" altLang="ja-JP" b="1" dirty="0"/>
          </a:p>
          <a:p>
            <a:r>
              <a:rPr kumimoji="1" lang="ja-JP" altLang="en-US" b="1" dirty="0"/>
              <a:t>影響がなかった：</a:t>
            </a:r>
            <a:r>
              <a:rPr kumimoji="1" lang="en-US" altLang="ja-JP" b="1" dirty="0"/>
              <a:t>15</a:t>
            </a:r>
            <a:r>
              <a:rPr kumimoji="1" lang="ja-JP" altLang="en-US" b="1" dirty="0"/>
              <a:t>件</a:t>
            </a:r>
            <a:endParaRPr kumimoji="1" lang="en-US" altLang="ja-JP" b="1" dirty="0"/>
          </a:p>
          <a:p>
            <a:r>
              <a:rPr lang="ja-JP" altLang="en-US" b="1" dirty="0"/>
              <a:t>どちらともいえない：</a:t>
            </a:r>
            <a:r>
              <a:rPr lang="en-US" altLang="ja-JP" b="1" dirty="0"/>
              <a:t>50</a:t>
            </a:r>
            <a:r>
              <a:rPr lang="ja-JP" altLang="en-US" b="1" dirty="0"/>
              <a:t>件</a:t>
            </a:r>
            <a:endParaRPr lang="en-US" altLang="ja-JP" b="1" dirty="0"/>
          </a:p>
          <a:p>
            <a:r>
              <a:rPr lang="ja-JP" altLang="en-US" b="1" dirty="0"/>
              <a:t>現状あまり行動しようと考えていない：</a:t>
            </a:r>
            <a:r>
              <a:rPr lang="en-US" altLang="ja-JP" b="1" dirty="0"/>
              <a:t>18</a:t>
            </a:r>
            <a:r>
              <a:rPr lang="ja-JP" altLang="en-US" b="1" dirty="0"/>
              <a:t>件</a:t>
            </a:r>
            <a:endParaRPr lang="en-US" altLang="ja-JP" b="1" dirty="0"/>
          </a:p>
        </p:txBody>
      </p:sp>
    </p:spTree>
    <p:extLst>
      <p:ext uri="{BB962C8B-B14F-4D97-AF65-F5344CB8AC3E}">
        <p14:creationId xmlns:p14="http://schemas.microsoft.com/office/powerpoint/2010/main" val="4558207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E13C48-1496-2262-1704-FF5107EADD1D}"/>
            </a:ext>
          </a:extLst>
        </p:cNvPr>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BF2E5EB5-40E2-4222-11C1-5C16705F3EFE}"/>
              </a:ext>
            </a:extLst>
          </p:cNvPr>
          <p:cNvSpPr txBox="1"/>
          <p:nvPr/>
        </p:nvSpPr>
        <p:spPr>
          <a:xfrm>
            <a:off x="2664033" y="5137150"/>
            <a:ext cx="5565567" cy="923330"/>
          </a:xfrm>
          <a:prstGeom prst="rect">
            <a:avLst/>
          </a:prstGeom>
          <a:noFill/>
        </p:spPr>
        <p:txBody>
          <a:bodyPr wrap="square" rtlCol="0">
            <a:spAutoFit/>
          </a:bodyPr>
          <a:lstStyle/>
          <a:p>
            <a:r>
              <a:rPr kumimoji="1" lang="ja-JP" altLang="en-US" b="1" dirty="0"/>
              <a:t>候補者の政策：</a:t>
            </a:r>
            <a:r>
              <a:rPr lang="en-US" altLang="ja-JP" b="1" dirty="0"/>
              <a:t>100</a:t>
            </a:r>
            <a:r>
              <a:rPr kumimoji="1" lang="ja-JP" altLang="en-US" b="1" dirty="0"/>
              <a:t>件</a:t>
            </a:r>
            <a:endParaRPr kumimoji="1" lang="en-US" altLang="ja-JP" b="1" dirty="0"/>
          </a:p>
          <a:p>
            <a:r>
              <a:rPr lang="ja-JP" altLang="en-US" b="1" dirty="0"/>
              <a:t>候補者の人柄</a:t>
            </a:r>
            <a:r>
              <a:rPr kumimoji="1" lang="ja-JP" altLang="en-US" b="1" dirty="0"/>
              <a:t>：</a:t>
            </a:r>
            <a:r>
              <a:rPr lang="en-US" altLang="ja-JP" b="1" dirty="0"/>
              <a:t>22</a:t>
            </a:r>
            <a:r>
              <a:rPr kumimoji="1" lang="ja-JP" altLang="en-US" b="1" dirty="0"/>
              <a:t>件</a:t>
            </a:r>
            <a:endParaRPr kumimoji="1" lang="en-US" altLang="ja-JP" b="1" dirty="0"/>
          </a:p>
          <a:p>
            <a:r>
              <a:rPr lang="ja-JP" altLang="en-US" b="1" dirty="0"/>
              <a:t>候補者が所属する政党：</a:t>
            </a:r>
            <a:r>
              <a:rPr lang="en-US" altLang="ja-JP" b="1" dirty="0"/>
              <a:t>48</a:t>
            </a:r>
            <a:r>
              <a:rPr lang="ja-JP" altLang="en-US" b="1" dirty="0"/>
              <a:t>件</a:t>
            </a:r>
            <a:endParaRPr lang="en-US" altLang="ja-JP" b="1" dirty="0"/>
          </a:p>
        </p:txBody>
      </p:sp>
      <p:pic>
        <p:nvPicPr>
          <p:cNvPr id="9218" name="Picture 2" descr="フォームの回答のグラフ。質問のタイトル: 問9．選挙で投票する上で、最も重視する判断基準は何ですか。。回答数: 170 件の回答。">
            <a:extLst>
              <a:ext uri="{FF2B5EF4-FFF2-40B4-BE49-F238E27FC236}">
                <a16:creationId xmlns:a16="http://schemas.microsoft.com/office/drawing/2014/main" id="{7C68936B-8794-30F2-AEEC-B10A6E52C96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51371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51905721"/>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18</TotalTime>
  <Words>222</Words>
  <Application>Microsoft Office PowerPoint</Application>
  <PresentationFormat>ワイド画面</PresentationFormat>
  <Paragraphs>41</Paragraphs>
  <Slides>13</Slides>
  <Notes>0</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13</vt:i4>
      </vt:variant>
    </vt:vector>
  </HeadingPairs>
  <TitlesOfParts>
    <vt:vector size="17" baseType="lpstr">
      <vt:lpstr>游ゴシック</vt:lpstr>
      <vt:lpstr>游ゴシック Light</vt:lpstr>
      <vt:lpstr>Arial</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恭生 斎藤</dc:creator>
  <cp:lastModifiedBy>恭生 斎藤</cp:lastModifiedBy>
  <cp:revision>1</cp:revision>
  <dcterms:created xsi:type="dcterms:W3CDTF">2025-10-07T11:24:39Z</dcterms:created>
  <dcterms:modified xsi:type="dcterms:W3CDTF">2025-10-07T11:42:52Z</dcterms:modified>
</cp:coreProperties>
</file>