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97" r:id="rId4"/>
    <p:sldId id="293" r:id="rId5"/>
    <p:sldId id="300" r:id="rId6"/>
    <p:sldId id="264" r:id="rId7"/>
    <p:sldId id="294" r:id="rId8"/>
    <p:sldId id="267" r:id="rId9"/>
    <p:sldId id="268" r:id="rId10"/>
    <p:sldId id="295" r:id="rId11"/>
    <p:sldId id="270" r:id="rId12"/>
    <p:sldId id="271" r:id="rId13"/>
    <p:sldId id="296" r:id="rId14"/>
    <p:sldId id="273" r:id="rId15"/>
    <p:sldId id="274" r:id="rId16"/>
    <p:sldId id="259" r:id="rId17"/>
    <p:sldId id="260" r:id="rId18"/>
    <p:sldId id="288" r:id="rId19"/>
    <p:sldId id="263" r:id="rId20"/>
    <p:sldId id="299" r:id="rId21"/>
    <p:sldId id="291" r:id="rId22"/>
    <p:sldId id="266" r:id="rId23"/>
    <p:sldId id="269" r:id="rId24"/>
    <p:sldId id="272" r:id="rId25"/>
    <p:sldId id="292" r:id="rId26"/>
    <p:sldId id="298" r:id="rId27"/>
    <p:sldId id="289" r:id="rId28"/>
    <p:sldId id="290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726"/>
  </p:normalViewPr>
  <p:slideViewPr>
    <p:cSldViewPr snapToGrid="0">
      <p:cViewPr varScale="1">
        <p:scale>
          <a:sx n="62" d="100"/>
          <a:sy n="62" d="100"/>
        </p:scale>
        <p:origin x="58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743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489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259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400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221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361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745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2210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5200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985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5379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F5545-F677-514E-8896-3A769D1AFFF7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黒い背景と白い文字&#10;&#10;自動的に生成された説明">
            <a:extLst>
              <a:ext uri="{FF2B5EF4-FFF2-40B4-BE49-F238E27FC236}">
                <a16:creationId xmlns:a16="http://schemas.microsoft.com/office/drawing/2014/main" id="{73EF0036-742D-5BA7-DDC2-532B526C5B1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6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7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19BB0F02-B394-2B79-8748-97515238B6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860898"/>
            <a:ext cx="9143999" cy="5136204"/>
          </a:xfrm>
        </p:spPr>
        <p:txBody>
          <a:bodyPr anchor="ctr" anchorCtr="1">
            <a:normAutofit/>
          </a:bodyPr>
          <a:lstStyle/>
          <a:p>
            <a: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開会までしばしお待ちください</a:t>
            </a:r>
            <a:endParaRPr kumimoji="1" lang="ja-JP" altLang="en-US" sz="4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6507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4E3986-C6D2-7B14-D497-CABED7A1A9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52228627-3BDD-C12E-EF4B-1591D4DE4CB3}"/>
              </a:ext>
            </a:extLst>
          </p:cNvPr>
          <p:cNvSpPr txBox="1">
            <a:spLocks/>
          </p:cNvSpPr>
          <p:nvPr/>
        </p:nvSpPr>
        <p:spPr>
          <a:xfrm>
            <a:off x="768350" y="949113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JCI Mission</a:t>
            </a:r>
          </a:p>
          <a:p>
            <a:r>
              <a:rPr lang="en-US" altLang="ja-JP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JCI Vision </a:t>
            </a:r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唱和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9FFB2420-3F03-4620-659B-F0AF25355057}"/>
              </a:ext>
            </a:extLst>
          </p:cNvPr>
          <p:cNvSpPr txBox="1">
            <a:spLocks/>
          </p:cNvSpPr>
          <p:nvPr/>
        </p:nvSpPr>
        <p:spPr>
          <a:xfrm>
            <a:off x="685800" y="2837596"/>
            <a:ext cx="7772400" cy="2874522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公益社団法人日本青年会議所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北陸信越地区新潟ブロック協議会　　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こだまする未来創造委員会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委員　○○　君</a:t>
            </a:r>
          </a:p>
        </p:txBody>
      </p:sp>
    </p:spTree>
    <p:extLst>
      <p:ext uri="{BB962C8B-B14F-4D97-AF65-F5344CB8AC3E}">
        <p14:creationId xmlns:p14="http://schemas.microsoft.com/office/powerpoint/2010/main" val="3074263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>
            <a:extLst>
              <a:ext uri="{FF2B5EF4-FFF2-40B4-BE49-F238E27FC236}">
                <a16:creationId xmlns:a16="http://schemas.microsoft.com/office/drawing/2014/main" id="{BC4DEFD2-2800-D751-CED6-7AA1A3AF15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38" y="1166842"/>
            <a:ext cx="9115124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eaLnBrk="1" hangingPunct="1">
              <a:defRPr sz="3600" b="1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32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JCI Mission</a:t>
            </a:r>
          </a:p>
          <a:p>
            <a:endParaRPr lang="en-US" altLang="ja-JP" sz="32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en-US" altLang="ja-JP" sz="32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To provide </a:t>
            </a:r>
            <a:r>
              <a:rPr lang="en-US" altLang="ja-JP" sz="3200" dirty="0" err="1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leardership</a:t>
            </a:r>
            <a:r>
              <a:rPr lang="en-US" altLang="ja-JP" sz="32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 development</a:t>
            </a:r>
          </a:p>
          <a:p>
            <a:r>
              <a:rPr lang="en-US" altLang="ja-JP" sz="32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opportunities that empower young people</a:t>
            </a:r>
          </a:p>
          <a:p>
            <a:r>
              <a:rPr lang="en-US" altLang="ja-JP" sz="32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to create positive change</a:t>
            </a:r>
          </a:p>
          <a:p>
            <a:endParaRPr lang="en-US" altLang="ja-JP" sz="32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32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青年会議所は、青年が社会に</a:t>
            </a:r>
          </a:p>
          <a:p>
            <a:r>
              <a:rPr lang="ja-JP" altLang="en-US" sz="32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より良い変化をもたらすために</a:t>
            </a:r>
          </a:p>
          <a:p>
            <a:r>
              <a:rPr lang="ja-JP" altLang="en-US" sz="32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リーダーシップの開発と成長の機会を提供する</a:t>
            </a:r>
            <a:endParaRPr lang="en-US" altLang="ja-JP" sz="20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542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>
            <a:extLst>
              <a:ext uri="{FF2B5EF4-FFF2-40B4-BE49-F238E27FC236}">
                <a16:creationId xmlns:a16="http://schemas.microsoft.com/office/drawing/2014/main" id="{2E98DE96-BFE0-94FF-247B-B29017D38E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51" y="1443841"/>
            <a:ext cx="9115124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eaLnBrk="1" hangingPunct="1">
              <a:defRPr sz="3600" b="1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JCI Vision</a:t>
            </a:r>
          </a:p>
          <a:p>
            <a:endParaRPr lang="en-US" altLang="ja-JP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en-US" altLang="ja-JP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To be the foremost global network</a:t>
            </a:r>
          </a:p>
          <a:p>
            <a:r>
              <a:rPr lang="en-US" altLang="ja-JP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of young leaders</a:t>
            </a:r>
          </a:p>
          <a:p>
            <a:endParaRPr lang="en-US" altLang="ja-JP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青年会議所が、若きリーダーの</a:t>
            </a:r>
          </a:p>
          <a:p>
            <a:r>
              <a:rPr lang="ja-JP" altLang="en-US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国際的ネットワークを先導する組織となる。</a:t>
            </a:r>
            <a:endParaRPr lang="en-US" altLang="ja-JP" sz="24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8881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8E171C-0F0A-53B4-0542-79BEEEC5EC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40DCC3A1-81E4-AEB7-B582-2C83693E312D}"/>
              </a:ext>
            </a:extLst>
          </p:cNvPr>
          <p:cNvSpPr txBox="1">
            <a:spLocks/>
          </p:cNvSpPr>
          <p:nvPr/>
        </p:nvSpPr>
        <p:spPr>
          <a:xfrm>
            <a:off x="768350" y="949113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JC</a:t>
            </a:r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宣言 並びに</a:t>
            </a:r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綱領 唱和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756BF9CC-F534-BF35-56F2-46CEB0D7B4F4}"/>
              </a:ext>
            </a:extLst>
          </p:cNvPr>
          <p:cNvSpPr txBox="1">
            <a:spLocks/>
          </p:cNvSpPr>
          <p:nvPr/>
        </p:nvSpPr>
        <p:spPr>
          <a:xfrm>
            <a:off x="685800" y="2837596"/>
            <a:ext cx="7772400" cy="2874522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公益社団法人日本青年会議所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北陸信越地区新潟ブロック協議会　　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こだまする未来創造委員会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委員　○○　君</a:t>
            </a:r>
          </a:p>
        </p:txBody>
      </p:sp>
    </p:spTree>
    <p:extLst>
      <p:ext uri="{BB962C8B-B14F-4D97-AF65-F5344CB8AC3E}">
        <p14:creationId xmlns:p14="http://schemas.microsoft.com/office/powerpoint/2010/main" val="2431616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>
            <a:extLst>
              <a:ext uri="{FF2B5EF4-FFF2-40B4-BE49-F238E27FC236}">
                <a16:creationId xmlns:a16="http://schemas.microsoft.com/office/drawing/2014/main" id="{7CCD659C-32FF-DCE4-EEE2-DDACE4E0C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078" y="1443841"/>
            <a:ext cx="9115124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eaLnBrk="1" hangingPunct="1">
              <a:defRPr sz="3600" b="1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JC </a:t>
            </a:r>
            <a:r>
              <a:rPr lang="ja-JP" altLang="en-US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宣言</a:t>
            </a:r>
            <a:endParaRPr lang="en-US" altLang="ja-JP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日本の青年会議所は</a:t>
            </a:r>
          </a:p>
          <a:p>
            <a:r>
              <a:rPr lang="ja-JP" altLang="en-US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希望をもたらす変革の起点として</a:t>
            </a:r>
          </a:p>
          <a:p>
            <a:r>
              <a:rPr lang="ja-JP" altLang="en-US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輝く個性が調和する未来を描き</a:t>
            </a:r>
          </a:p>
          <a:p>
            <a:r>
              <a:rPr lang="ja-JP" altLang="en-US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社会の課題を解決することで</a:t>
            </a:r>
          </a:p>
          <a:p>
            <a:r>
              <a:rPr lang="ja-JP" altLang="en-US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持続可能な地域を創ることを誓う。</a:t>
            </a:r>
            <a:endParaRPr lang="en-US" altLang="ja-JP" sz="24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972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>
            <a:extLst>
              <a:ext uri="{FF2B5EF4-FFF2-40B4-BE49-F238E27FC236}">
                <a16:creationId xmlns:a16="http://schemas.microsoft.com/office/drawing/2014/main" id="{A0730A3A-E249-547C-00C9-471BCB9D3C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38" y="1443841"/>
            <a:ext cx="9115124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eaLnBrk="1" hangingPunct="1">
              <a:defRPr sz="3600" b="1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ja-JP" altLang="en-US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綱領</a:t>
            </a:r>
            <a:endParaRPr lang="en-US" altLang="ja-JP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われわれ</a:t>
            </a:r>
            <a:r>
              <a:rPr lang="en-US" altLang="ja-JP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JAYCEE </a:t>
            </a:r>
            <a:r>
              <a:rPr lang="ja-JP" altLang="en-US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は</a:t>
            </a:r>
          </a:p>
          <a:p>
            <a:r>
              <a:rPr lang="ja-JP" altLang="en-US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社会的・国家的・国際的な責任を自覚し</a:t>
            </a:r>
          </a:p>
          <a:p>
            <a:r>
              <a:rPr lang="ja-JP" altLang="en-US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志を同じくする者相集い力を合わせ</a:t>
            </a:r>
          </a:p>
          <a:p>
            <a:r>
              <a:rPr lang="ja-JP" altLang="en-US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青年としての英知と勇気と情熱をもって</a:t>
            </a:r>
          </a:p>
          <a:p>
            <a:r>
              <a:rPr lang="ja-JP" altLang="en-US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明るい豊かな社会を築き上げよう</a:t>
            </a:r>
            <a:endParaRPr lang="en-US" altLang="ja-JP" sz="24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4874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1948C165-20BF-183F-3708-7D90D1D34292}"/>
              </a:ext>
            </a:extLst>
          </p:cNvPr>
          <p:cNvSpPr txBox="1">
            <a:spLocks/>
          </p:cNvSpPr>
          <p:nvPr/>
        </p:nvSpPr>
        <p:spPr>
          <a:xfrm>
            <a:off x="685800" y="860898"/>
            <a:ext cx="7772400" cy="513620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ブロック会長挨拶</a:t>
            </a:r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lang="en-US" altLang="ja-JP" sz="4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公益社団法人日本青年会議所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北陸信越地区新潟ブロック協議会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会長　若桑　正樹　君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4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82547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3FF3E646-61CB-A3DA-1F41-6D6858F48B95}"/>
              </a:ext>
            </a:extLst>
          </p:cNvPr>
          <p:cNvSpPr txBox="1">
            <a:spLocks/>
          </p:cNvSpPr>
          <p:nvPr/>
        </p:nvSpPr>
        <p:spPr>
          <a:xfrm>
            <a:off x="768350" y="949113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趣旨説明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00F262D8-028E-8E2E-385B-D5BCF27AC303}"/>
              </a:ext>
            </a:extLst>
          </p:cNvPr>
          <p:cNvSpPr txBox="1">
            <a:spLocks/>
          </p:cNvSpPr>
          <p:nvPr/>
        </p:nvSpPr>
        <p:spPr>
          <a:xfrm>
            <a:off x="685800" y="2837596"/>
            <a:ext cx="7772400" cy="2874522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公益社団法人日本青年会議所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北陸信越地区新潟ブロック協議会　　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こだまする未来創造委員会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委員長　田中　勇斗　君</a:t>
            </a:r>
          </a:p>
        </p:txBody>
      </p:sp>
    </p:spTree>
    <p:extLst>
      <p:ext uri="{BB962C8B-B14F-4D97-AF65-F5344CB8AC3E}">
        <p14:creationId xmlns:p14="http://schemas.microsoft.com/office/powerpoint/2010/main" val="287027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A7E1E2-EAA0-C2DC-5CC3-3908FC01C0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9C00D79B-925B-3752-959D-F181E0A42A79}"/>
              </a:ext>
            </a:extLst>
          </p:cNvPr>
          <p:cNvSpPr txBox="1">
            <a:spLocks/>
          </p:cNvSpPr>
          <p:nvPr/>
        </p:nvSpPr>
        <p:spPr>
          <a:xfrm>
            <a:off x="768350" y="2309734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講師入場</a:t>
            </a: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58521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ED8CEEE7-4B2D-E2DA-A48A-FF1396B4AD9E}"/>
              </a:ext>
            </a:extLst>
          </p:cNvPr>
          <p:cNvSpPr txBox="1">
            <a:spLocks/>
          </p:cNvSpPr>
          <p:nvPr/>
        </p:nvSpPr>
        <p:spPr>
          <a:xfrm>
            <a:off x="685800" y="860898"/>
            <a:ext cx="7772400" cy="513620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講師紹介</a:t>
            </a:r>
          </a:p>
        </p:txBody>
      </p:sp>
    </p:spTree>
    <p:extLst>
      <p:ext uri="{BB962C8B-B14F-4D97-AF65-F5344CB8AC3E}">
        <p14:creationId xmlns:p14="http://schemas.microsoft.com/office/powerpoint/2010/main" val="1590603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>
            <a:extLst>
              <a:ext uri="{FF2B5EF4-FFF2-40B4-BE49-F238E27FC236}">
                <a16:creationId xmlns:a16="http://schemas.microsoft.com/office/drawing/2014/main" id="{8188C9E6-D4E7-2F5D-00AF-64426910ED6C}"/>
              </a:ext>
            </a:extLst>
          </p:cNvPr>
          <p:cNvSpPr txBox="1">
            <a:spLocks/>
          </p:cNvSpPr>
          <p:nvPr/>
        </p:nvSpPr>
        <p:spPr>
          <a:xfrm>
            <a:off x="685800" y="860898"/>
            <a:ext cx="7772400" cy="513620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お願い</a:t>
            </a:r>
            <a:b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b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携帯電話の電源はお切りになるか</a:t>
            </a:r>
            <a:b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マナーモードに切り替えを</a:t>
            </a:r>
            <a:b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お願いいたします。</a:t>
            </a:r>
            <a:endParaRPr lang="en-US" altLang="ja-JP" sz="3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lang="en-US" altLang="ja-JP" sz="3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本日のセミナー内容は録画等を禁止とさせていただきます。</a:t>
            </a:r>
            <a:endParaRPr lang="en-US" altLang="ja-JP" sz="3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ご了承ください</a:t>
            </a:r>
            <a:endParaRPr lang="ja-JP" altLang="en-US" sz="4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505243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C1B13E-9D69-8A34-21CC-2249B01D17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315583C7-6CAC-0A06-F5D3-EA0005712EB0}"/>
              </a:ext>
            </a:extLst>
          </p:cNvPr>
          <p:cNvSpPr txBox="1">
            <a:spLocks/>
          </p:cNvSpPr>
          <p:nvPr/>
        </p:nvSpPr>
        <p:spPr>
          <a:xfrm>
            <a:off x="-98323" y="1038141"/>
            <a:ext cx="5732207" cy="490054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スピーチ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講師　小倉崇徳様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とちぎ総合法律事務所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代表弁護士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栃木青年会議所</a:t>
            </a:r>
            <a: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OB</a:t>
            </a:r>
          </a:p>
          <a:p>
            <a: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(2023</a:t>
            </a: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年卒業</a:t>
            </a:r>
            <a: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)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E5CF4AF-EABD-3517-F258-104157707B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4425" y="1038140"/>
            <a:ext cx="3757066" cy="4781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1638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4E261E-1DE9-D9E2-3417-F4A0C261E2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C1008DFC-20C4-2B05-D14A-887B40FED834}"/>
              </a:ext>
            </a:extLst>
          </p:cNvPr>
          <p:cNvSpPr txBox="1">
            <a:spLocks/>
          </p:cNvSpPr>
          <p:nvPr/>
        </p:nvSpPr>
        <p:spPr>
          <a:xfrm>
            <a:off x="685800" y="860898"/>
            <a:ext cx="7772400" cy="513620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スピーチ</a:t>
            </a:r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受講</a:t>
            </a:r>
          </a:p>
        </p:txBody>
      </p:sp>
    </p:spTree>
    <p:extLst>
      <p:ext uri="{BB962C8B-B14F-4D97-AF65-F5344CB8AC3E}">
        <p14:creationId xmlns:p14="http://schemas.microsoft.com/office/powerpoint/2010/main" val="39800284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3FF3E646-61CB-A3DA-1F41-6D6858F48B95}"/>
              </a:ext>
            </a:extLst>
          </p:cNvPr>
          <p:cNvSpPr txBox="1">
            <a:spLocks/>
          </p:cNvSpPr>
          <p:nvPr/>
        </p:nvSpPr>
        <p:spPr>
          <a:xfrm>
            <a:off x="768350" y="2298159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質疑応答</a:t>
            </a:r>
          </a:p>
        </p:txBody>
      </p:sp>
    </p:spTree>
    <p:extLst>
      <p:ext uri="{BB962C8B-B14F-4D97-AF65-F5344CB8AC3E}">
        <p14:creationId xmlns:p14="http://schemas.microsoft.com/office/powerpoint/2010/main" val="23842900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3FF3E646-61CB-A3DA-1F41-6D6858F48B95}"/>
              </a:ext>
            </a:extLst>
          </p:cNvPr>
          <p:cNvSpPr txBox="1">
            <a:spLocks/>
          </p:cNvSpPr>
          <p:nvPr/>
        </p:nvSpPr>
        <p:spPr>
          <a:xfrm>
            <a:off x="768350" y="949113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謝辞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00F262D8-028E-8E2E-385B-D5BCF27AC303}"/>
              </a:ext>
            </a:extLst>
          </p:cNvPr>
          <p:cNvSpPr txBox="1">
            <a:spLocks/>
          </p:cNvSpPr>
          <p:nvPr/>
        </p:nvSpPr>
        <p:spPr>
          <a:xfrm>
            <a:off x="685800" y="2837596"/>
            <a:ext cx="7772400" cy="2874522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公益社団法人日本青年会議所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北陸信越地区新潟ブロック協議会　　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副会長　松井　淳也　君</a:t>
            </a:r>
          </a:p>
        </p:txBody>
      </p:sp>
    </p:spTree>
    <p:extLst>
      <p:ext uri="{BB962C8B-B14F-4D97-AF65-F5344CB8AC3E}">
        <p14:creationId xmlns:p14="http://schemas.microsoft.com/office/powerpoint/2010/main" val="16072892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3FF3E646-61CB-A3DA-1F41-6D6858F48B95}"/>
              </a:ext>
            </a:extLst>
          </p:cNvPr>
          <p:cNvSpPr txBox="1">
            <a:spLocks/>
          </p:cNvSpPr>
          <p:nvPr/>
        </p:nvSpPr>
        <p:spPr>
          <a:xfrm>
            <a:off x="768350" y="2298159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講師退場</a:t>
            </a: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36363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841F7A-374C-B48F-D83E-56B984AB7B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0377FF67-8EB5-8BC1-ADCE-798EF98CDE6F}"/>
              </a:ext>
            </a:extLst>
          </p:cNvPr>
          <p:cNvSpPr txBox="1">
            <a:spLocks/>
          </p:cNvSpPr>
          <p:nvPr/>
        </p:nvSpPr>
        <p:spPr>
          <a:xfrm>
            <a:off x="768350" y="2298159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アンケート</a:t>
            </a: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32602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EE0EED-6853-82B8-F62A-54EE65761F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756D899D-DF3F-CEBB-5D37-6BBAA8E0BEB3}"/>
              </a:ext>
            </a:extLst>
          </p:cNvPr>
          <p:cNvSpPr txBox="1">
            <a:spLocks/>
          </p:cNvSpPr>
          <p:nvPr/>
        </p:nvSpPr>
        <p:spPr>
          <a:xfrm>
            <a:off x="768350" y="949113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閉会宣言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18A0013A-23CE-5D51-AF42-2691EFC0EAF3}"/>
              </a:ext>
            </a:extLst>
          </p:cNvPr>
          <p:cNvSpPr txBox="1">
            <a:spLocks/>
          </p:cNvSpPr>
          <p:nvPr/>
        </p:nvSpPr>
        <p:spPr>
          <a:xfrm>
            <a:off x="685800" y="2837596"/>
            <a:ext cx="7772400" cy="2874522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公益社団法人日本青年会議所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北陸信越地区新潟ブロック協議会　　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こだまする未来創造委員会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委員　○○　君</a:t>
            </a:r>
          </a:p>
        </p:txBody>
      </p:sp>
    </p:spTree>
    <p:extLst>
      <p:ext uri="{BB962C8B-B14F-4D97-AF65-F5344CB8AC3E}">
        <p14:creationId xmlns:p14="http://schemas.microsoft.com/office/powerpoint/2010/main" val="20836912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48D5D-2CA5-8506-8449-B640F9F2A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5EE64F3-3938-9A83-3878-BD8499139FD4}"/>
              </a:ext>
            </a:extLst>
          </p:cNvPr>
          <p:cNvSpPr txBox="1">
            <a:spLocks/>
          </p:cNvSpPr>
          <p:nvPr/>
        </p:nvSpPr>
        <p:spPr>
          <a:xfrm>
            <a:off x="768350" y="2298159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閉会</a:t>
            </a: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62826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CA6A38-FCE8-3527-D2A9-A874AAE854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>
            <a:extLst>
              <a:ext uri="{FF2B5EF4-FFF2-40B4-BE49-F238E27FC236}">
                <a16:creationId xmlns:a16="http://schemas.microsoft.com/office/drawing/2014/main" id="{4008E9DF-4049-C7F9-505D-C01543D9FD9B}"/>
              </a:ext>
            </a:extLst>
          </p:cNvPr>
          <p:cNvSpPr txBox="1">
            <a:spLocks/>
          </p:cNvSpPr>
          <p:nvPr/>
        </p:nvSpPr>
        <p:spPr>
          <a:xfrm>
            <a:off x="685800" y="1361440"/>
            <a:ext cx="7772400" cy="4350678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この後、</a:t>
            </a:r>
            <a:r>
              <a:rPr lang="en-US" altLang="ja-JP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13</a:t>
            </a:r>
            <a:r>
              <a:rPr lang="ja-JP" altLang="en-US" sz="4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時</a:t>
            </a: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より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交流会を開催いたします。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ご参加を予定の皆様はお時間までに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お集りいただきますよう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お願い申し上げます。</a:t>
            </a:r>
          </a:p>
        </p:txBody>
      </p:sp>
    </p:spTree>
    <p:extLst>
      <p:ext uri="{BB962C8B-B14F-4D97-AF65-F5344CB8AC3E}">
        <p14:creationId xmlns:p14="http://schemas.microsoft.com/office/powerpoint/2010/main" val="2796895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342855-5022-3035-C404-4C0913DFEF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8292A893-739E-90F8-779C-CBAE2587A6B1}"/>
              </a:ext>
            </a:extLst>
          </p:cNvPr>
          <p:cNvSpPr txBox="1">
            <a:spLocks/>
          </p:cNvSpPr>
          <p:nvPr/>
        </p:nvSpPr>
        <p:spPr>
          <a:xfrm>
            <a:off x="768350" y="2298159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開会</a:t>
            </a: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7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560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E4F9E4-B4A1-89DF-AD1C-32486313DC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E7B99147-7243-B302-08A4-F6A67217EE8D}"/>
              </a:ext>
            </a:extLst>
          </p:cNvPr>
          <p:cNvSpPr txBox="1">
            <a:spLocks/>
          </p:cNvSpPr>
          <p:nvPr/>
        </p:nvSpPr>
        <p:spPr>
          <a:xfrm>
            <a:off x="768350" y="949113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開会宣言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102391EA-510D-6C0D-3E69-E38E37249DD1}"/>
              </a:ext>
            </a:extLst>
          </p:cNvPr>
          <p:cNvSpPr txBox="1">
            <a:spLocks/>
          </p:cNvSpPr>
          <p:nvPr/>
        </p:nvSpPr>
        <p:spPr>
          <a:xfrm>
            <a:off x="685800" y="2837596"/>
            <a:ext cx="7772400" cy="2874522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公益社団法人日本青年会議所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北陸信越地区新潟ブロック協議会　　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こだまする未来創造委員会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委員　○○　君</a:t>
            </a:r>
          </a:p>
        </p:txBody>
      </p:sp>
    </p:spTree>
    <p:extLst>
      <p:ext uri="{BB962C8B-B14F-4D97-AF65-F5344CB8AC3E}">
        <p14:creationId xmlns:p14="http://schemas.microsoft.com/office/powerpoint/2010/main" val="735806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ED8CEEE7-4B2D-E2DA-A48A-FF1396B4AD9E}"/>
              </a:ext>
            </a:extLst>
          </p:cNvPr>
          <p:cNvSpPr txBox="1">
            <a:spLocks/>
          </p:cNvSpPr>
          <p:nvPr/>
        </p:nvSpPr>
        <p:spPr>
          <a:xfrm>
            <a:off x="685800" y="860898"/>
            <a:ext cx="7772400" cy="513620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JC</a:t>
            </a:r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ソング斉唱</a:t>
            </a:r>
          </a:p>
        </p:txBody>
      </p:sp>
    </p:spTree>
    <p:extLst>
      <p:ext uri="{BB962C8B-B14F-4D97-AF65-F5344CB8AC3E}">
        <p14:creationId xmlns:p14="http://schemas.microsoft.com/office/powerpoint/2010/main" val="22669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01 JCソング">
            <a:hlinkClick r:id="" action="ppaction://media"/>
            <a:extLst>
              <a:ext uri="{FF2B5EF4-FFF2-40B4-BE49-F238E27FC236}">
                <a16:creationId xmlns:a16="http://schemas.microsoft.com/office/drawing/2014/main" id="{E99362AF-33A8-DD47-1109-74CF6379FB4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5506580"/>
            <a:ext cx="609600" cy="609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2B3DD96-92BE-78E3-38DB-F226672A64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143" y="628850"/>
            <a:ext cx="7815714" cy="5600299"/>
          </a:xfrm>
          <a:prstGeom prst="rect">
            <a:avLst/>
          </a:prstGeom>
          <a:noFill/>
          <a:ln>
            <a:noFill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HGS創英角ｺﾞｼｯｸUB" pitchFamily="50" charset="-128"/>
                <a:ea typeface="HGS創英角ｺﾞｼｯｸUB" pitchFamily="50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HGS創英角ｺﾞｼｯｸUB" pitchFamily="50" charset="-128"/>
                <a:ea typeface="HGS創英角ｺﾞｼｯｸUB" pitchFamily="50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HGS創英角ｺﾞｼｯｸUB" pitchFamily="50" charset="-128"/>
                <a:ea typeface="HGS創英角ｺﾞｼｯｸUB" pitchFamily="50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HGS創英角ｺﾞｼｯｸUB" pitchFamily="50" charset="-128"/>
                <a:ea typeface="HGS創英角ｺﾞｼｯｸUB" pitchFamily="50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HGS創英角ｺﾞｼｯｸUB" pitchFamily="50" charset="-128"/>
                <a:ea typeface="HGS創英角ｺﾞｼｯｸUB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None/>
            </a:pPr>
            <a:r>
              <a:rPr lang="ja-JP" altLang="en-US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ＪＣ ＪＣ ＪＣ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ja-JP" altLang="en-US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世界を結ぶ　若き団結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ja-JP" altLang="en-US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新しき世紀の　希望となりて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ja-JP" altLang="en-US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永遠に繁栄えん　我等の集い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en-US" altLang="ja-JP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ja-JP" altLang="en-US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ＪＣ ＪＣ ＪＣ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ja-JP" altLang="en-US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奉仕の理想　探究めつつ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ja-JP" altLang="en-US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祖国の進歩の　力となりて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ja-JP" altLang="en-US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先駆けゆかん　我等の集い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en-US" altLang="ja-JP" b="1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065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542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62C30-9548-9D1D-D0B7-2D91C5737A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F35D2B9D-1AB7-A4AA-9F55-DA86E2B49614}"/>
              </a:ext>
            </a:extLst>
          </p:cNvPr>
          <p:cNvSpPr txBox="1">
            <a:spLocks/>
          </p:cNvSpPr>
          <p:nvPr/>
        </p:nvSpPr>
        <p:spPr>
          <a:xfrm>
            <a:off x="768350" y="949113"/>
            <a:ext cx="7607300" cy="226168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JCI Creed </a:t>
            </a:r>
            <a:r>
              <a:rPr lang="ja-JP" altLang="en-US" sz="7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唱和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7AE9E827-3FC0-B2A0-C587-40E4961A249C}"/>
              </a:ext>
            </a:extLst>
          </p:cNvPr>
          <p:cNvSpPr txBox="1">
            <a:spLocks/>
          </p:cNvSpPr>
          <p:nvPr/>
        </p:nvSpPr>
        <p:spPr>
          <a:xfrm>
            <a:off x="685800" y="2837596"/>
            <a:ext cx="7772400" cy="2874522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公益社団法人日本青年会議所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北陸信越地区新潟ブロック協議会　　　</a:t>
            </a:r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こだまする未来創造委員会</a:t>
            </a:r>
            <a:endParaRPr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br>
              <a:rPr lang="en-US" altLang="ja-JP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委員　○○　君</a:t>
            </a:r>
          </a:p>
        </p:txBody>
      </p:sp>
    </p:spTree>
    <p:extLst>
      <p:ext uri="{BB962C8B-B14F-4D97-AF65-F5344CB8AC3E}">
        <p14:creationId xmlns:p14="http://schemas.microsoft.com/office/powerpoint/2010/main" val="1767145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A2C96F79-D6B6-E15C-B068-6C9EB3B205AD}"/>
              </a:ext>
            </a:extLst>
          </p:cNvPr>
          <p:cNvSpPr txBox="1">
            <a:spLocks noChangeArrowheads="1"/>
          </p:cNvSpPr>
          <p:nvPr/>
        </p:nvSpPr>
        <p:spPr>
          <a:xfrm>
            <a:off x="1062094" y="572472"/>
            <a:ext cx="7268877" cy="108952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altLang="en-US" sz="3600" b="1" dirty="0">
                <a:latin typeface="+mj-ea"/>
              </a:rPr>
              <a:t>The Creed of</a:t>
            </a:r>
            <a:br>
              <a:rPr lang="en-US" altLang="ja-JP" sz="3600" b="1" dirty="0">
                <a:latin typeface="+mj-ea"/>
              </a:rPr>
            </a:br>
            <a:r>
              <a:rPr lang="en-US" altLang="en-US" sz="3600" b="1" dirty="0">
                <a:latin typeface="+mj-ea"/>
              </a:rPr>
              <a:t> Junior Chamber International</a:t>
            </a:r>
            <a:endParaRPr lang="ja-JP" altLang="en-US" sz="3600" b="1" dirty="0">
              <a:latin typeface="+mj-ea"/>
            </a:endParaRP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8CE18177-045B-AA4A-41FD-FE49D8DAEE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2974" y="1662001"/>
            <a:ext cx="6527115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eaLnBrk="1" hangingPunct="1">
              <a:defRPr sz="3600" b="1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/>
            <a:r>
              <a:rPr lang="en-US" altLang="ja-JP" sz="2400" dirty="0">
                <a:solidFill>
                  <a:schemeClr val="tx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We Believe:</a:t>
            </a:r>
          </a:p>
          <a:p>
            <a:pPr marL="627063" lvl="2" algn="l"/>
            <a:r>
              <a:rPr lang="en-US" altLang="ja-JP" sz="2400" b="1" dirty="0">
                <a:solidFill>
                  <a:schemeClr val="tx1"/>
                </a:solidFill>
                <a:latin typeface="Adobe Devanagari" panose="02040503050201020203" pitchFamily="18" charset="0"/>
                <a:ea typeface="+mj-ea"/>
                <a:cs typeface="Adobe Devanagari" panose="02040503050201020203" pitchFamily="18" charset="0"/>
              </a:rPr>
              <a:t>That faith in God gives meaning</a:t>
            </a:r>
          </a:p>
          <a:p>
            <a:pPr marL="627063" lvl="2" algn="l"/>
            <a:r>
              <a:rPr lang="en-US" altLang="ja-JP" sz="2400" b="1" dirty="0">
                <a:solidFill>
                  <a:schemeClr val="tx1"/>
                </a:solidFill>
                <a:latin typeface="Adobe Devanagari" panose="02040503050201020203" pitchFamily="18" charset="0"/>
                <a:ea typeface="+mj-ea"/>
                <a:cs typeface="Adobe Devanagari" panose="02040503050201020203" pitchFamily="18" charset="0"/>
              </a:rPr>
              <a:t>and purpose to human life;</a:t>
            </a:r>
          </a:p>
          <a:p>
            <a:pPr marL="627063" lvl="2" algn="l"/>
            <a:r>
              <a:rPr lang="en-US" altLang="ja-JP" sz="2400" b="1" dirty="0">
                <a:solidFill>
                  <a:schemeClr val="tx1"/>
                </a:solidFill>
                <a:latin typeface="Adobe Devanagari" panose="02040503050201020203" pitchFamily="18" charset="0"/>
                <a:ea typeface="+mj-ea"/>
                <a:cs typeface="Adobe Devanagari" panose="02040503050201020203" pitchFamily="18" charset="0"/>
              </a:rPr>
              <a:t>That the brotherhood of man</a:t>
            </a:r>
          </a:p>
          <a:p>
            <a:pPr marL="627063" lvl="2" algn="l"/>
            <a:r>
              <a:rPr lang="en-US" altLang="ja-JP" sz="2400" b="1" dirty="0">
                <a:solidFill>
                  <a:schemeClr val="tx1"/>
                </a:solidFill>
                <a:latin typeface="Adobe Devanagari" panose="02040503050201020203" pitchFamily="18" charset="0"/>
                <a:ea typeface="+mj-ea"/>
                <a:cs typeface="Adobe Devanagari" panose="02040503050201020203" pitchFamily="18" charset="0"/>
              </a:rPr>
              <a:t>transcends the sovereignty of nations;</a:t>
            </a:r>
          </a:p>
          <a:p>
            <a:pPr marL="627063" lvl="2" algn="l"/>
            <a:r>
              <a:rPr lang="en-US" altLang="ja-JP" sz="2400" b="1" dirty="0">
                <a:solidFill>
                  <a:schemeClr val="tx1"/>
                </a:solidFill>
                <a:latin typeface="Adobe Devanagari" panose="02040503050201020203" pitchFamily="18" charset="0"/>
                <a:ea typeface="+mj-ea"/>
                <a:cs typeface="Adobe Devanagari" panose="02040503050201020203" pitchFamily="18" charset="0"/>
              </a:rPr>
              <a:t>That economic justice can best be won</a:t>
            </a:r>
          </a:p>
          <a:p>
            <a:pPr marL="627063" lvl="2" algn="l"/>
            <a:r>
              <a:rPr lang="en-US" altLang="ja-JP" sz="2400" b="1" dirty="0">
                <a:solidFill>
                  <a:schemeClr val="tx1"/>
                </a:solidFill>
                <a:latin typeface="Adobe Devanagari" panose="02040503050201020203" pitchFamily="18" charset="0"/>
                <a:ea typeface="+mj-ea"/>
                <a:cs typeface="Adobe Devanagari" panose="02040503050201020203" pitchFamily="18" charset="0"/>
              </a:rPr>
              <a:t>by free men through free enterprise;</a:t>
            </a:r>
          </a:p>
          <a:p>
            <a:pPr marL="627063" lvl="2" algn="l"/>
            <a:r>
              <a:rPr lang="en-US" altLang="ja-JP" sz="2400" b="1" dirty="0">
                <a:solidFill>
                  <a:schemeClr val="tx1"/>
                </a:solidFill>
                <a:latin typeface="Adobe Devanagari" panose="02040503050201020203" pitchFamily="18" charset="0"/>
                <a:ea typeface="+mj-ea"/>
                <a:cs typeface="Adobe Devanagari" panose="02040503050201020203" pitchFamily="18" charset="0"/>
              </a:rPr>
              <a:t>That government should be of laws</a:t>
            </a:r>
          </a:p>
          <a:p>
            <a:pPr marL="627063" lvl="2" algn="l"/>
            <a:r>
              <a:rPr lang="en-US" altLang="ja-JP" sz="2400" b="1" dirty="0">
                <a:solidFill>
                  <a:schemeClr val="tx1"/>
                </a:solidFill>
                <a:latin typeface="Adobe Devanagari" panose="02040503050201020203" pitchFamily="18" charset="0"/>
                <a:ea typeface="+mj-ea"/>
                <a:cs typeface="Adobe Devanagari" panose="02040503050201020203" pitchFamily="18" charset="0"/>
              </a:rPr>
              <a:t>rather than of men;</a:t>
            </a:r>
          </a:p>
          <a:p>
            <a:pPr marL="627063" lvl="2" algn="l"/>
            <a:r>
              <a:rPr lang="en-US" altLang="ja-JP" sz="2400" b="1" dirty="0">
                <a:solidFill>
                  <a:schemeClr val="tx1"/>
                </a:solidFill>
                <a:latin typeface="Adobe Devanagari" panose="02040503050201020203" pitchFamily="18" charset="0"/>
                <a:ea typeface="+mj-ea"/>
                <a:cs typeface="Adobe Devanagari" panose="02040503050201020203" pitchFamily="18" charset="0"/>
              </a:rPr>
              <a:t>That earth’s great treasure lies in</a:t>
            </a:r>
          </a:p>
          <a:p>
            <a:pPr marL="627063" lvl="2" algn="l"/>
            <a:r>
              <a:rPr lang="en-US" altLang="ja-JP" sz="2400" b="1" dirty="0">
                <a:solidFill>
                  <a:schemeClr val="tx1"/>
                </a:solidFill>
                <a:latin typeface="Adobe Devanagari" panose="02040503050201020203" pitchFamily="18" charset="0"/>
                <a:ea typeface="+mj-ea"/>
                <a:cs typeface="Adobe Devanagari" panose="02040503050201020203" pitchFamily="18" charset="0"/>
              </a:rPr>
              <a:t>human personality; and</a:t>
            </a:r>
          </a:p>
          <a:p>
            <a:pPr marL="627063" lvl="2" algn="l"/>
            <a:r>
              <a:rPr lang="en-US" altLang="ja-JP" sz="2400" b="1" dirty="0">
                <a:solidFill>
                  <a:schemeClr val="tx1"/>
                </a:solidFill>
                <a:latin typeface="Adobe Devanagari" panose="02040503050201020203" pitchFamily="18" charset="0"/>
                <a:ea typeface="+mj-ea"/>
                <a:cs typeface="Adobe Devanagari" panose="02040503050201020203" pitchFamily="18" charset="0"/>
              </a:rPr>
              <a:t>That service to humanity is the best</a:t>
            </a:r>
          </a:p>
          <a:p>
            <a:pPr marL="627063" lvl="2" algn="l"/>
            <a:r>
              <a:rPr lang="en-US" altLang="ja-JP" sz="2400" b="1" dirty="0">
                <a:solidFill>
                  <a:schemeClr val="tx1"/>
                </a:solidFill>
                <a:latin typeface="Adobe Devanagari" panose="02040503050201020203" pitchFamily="18" charset="0"/>
                <a:ea typeface="+mj-ea"/>
                <a:cs typeface="Adobe Devanagari" panose="02040503050201020203" pitchFamily="18" charset="0"/>
              </a:rPr>
              <a:t>work of life.</a:t>
            </a:r>
          </a:p>
        </p:txBody>
      </p:sp>
    </p:spTree>
    <p:extLst>
      <p:ext uri="{BB962C8B-B14F-4D97-AF65-F5344CB8AC3E}">
        <p14:creationId xmlns:p14="http://schemas.microsoft.com/office/powerpoint/2010/main" val="2966748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>
            <a:extLst>
              <a:ext uri="{FF2B5EF4-FFF2-40B4-BE49-F238E27FC236}">
                <a16:creationId xmlns:a16="http://schemas.microsoft.com/office/drawing/2014/main" id="{60E0B189-7F24-C2F7-1C5B-329FDDEFBA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8202" y="859065"/>
            <a:ext cx="9115124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eaLnBrk="1" hangingPunct="1">
              <a:defRPr sz="3600" b="1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40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JCI Creed </a:t>
            </a:r>
            <a:r>
              <a:rPr lang="ja-JP" altLang="en-US" sz="32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和訳</a:t>
            </a:r>
            <a:endParaRPr lang="en-US" altLang="ja-JP" sz="32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ja-JP" altLang="en-US" sz="3200" dirty="0">
              <a:solidFill>
                <a:schemeClr val="tx1"/>
              </a:solidFill>
            </a:endParaRPr>
          </a:p>
          <a:p>
            <a:r>
              <a:rPr lang="ja-JP" altLang="en-US" sz="32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我々はかく信じる</a:t>
            </a:r>
          </a:p>
          <a:p>
            <a:r>
              <a:rPr lang="ja-JP" altLang="en-US" sz="32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真理は人生に意義と目的を与え</a:t>
            </a:r>
          </a:p>
          <a:p>
            <a:r>
              <a:rPr lang="ja-JP" altLang="en-US" sz="32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人類の同胞愛は国家による統治を超越し</a:t>
            </a:r>
          </a:p>
          <a:p>
            <a:r>
              <a:rPr lang="ja-JP" altLang="en-US" sz="32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公正な経済は我々の</a:t>
            </a:r>
          </a:p>
          <a:p>
            <a:r>
              <a:rPr lang="ja-JP" altLang="en-US" sz="32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自由な経済活動によってこそ果たされ</a:t>
            </a:r>
          </a:p>
          <a:p>
            <a:r>
              <a:rPr lang="ja-JP" altLang="en-US" sz="32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政府には人治ではなく法治が必要であり</a:t>
            </a:r>
          </a:p>
          <a:p>
            <a:r>
              <a:rPr lang="ja-JP" altLang="en-US" sz="32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人間の個性はこの世の至宝であり</a:t>
            </a:r>
          </a:p>
          <a:p>
            <a:r>
              <a:rPr lang="ja-JP" altLang="en-US" sz="32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人類への奉仕が人生最大の使命である</a:t>
            </a:r>
            <a:endParaRPr lang="en-US" altLang="ja-JP" sz="20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1079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197</TotalTime>
  <Words>659</Words>
  <Application>Microsoft Office PowerPoint</Application>
  <PresentationFormat>画面に合わせる (4:3)</PresentationFormat>
  <Paragraphs>129</Paragraphs>
  <Slides>28</Slides>
  <Notes>0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4" baseType="lpstr">
      <vt:lpstr>Adobe Devanagari</vt:lpstr>
      <vt:lpstr>ＭＳ 明朝</vt:lpstr>
      <vt:lpstr>Arial</vt:lpstr>
      <vt:lpstr>Calibri</vt:lpstr>
      <vt:lpstr>Calibri Light</vt:lpstr>
      <vt:lpstr>Office テーマ</vt:lpstr>
      <vt:lpstr>開会までしばしお待ちください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和弥 横山</dc:creator>
  <cp:lastModifiedBy>yuuto tanaka</cp:lastModifiedBy>
  <cp:revision>26</cp:revision>
  <dcterms:created xsi:type="dcterms:W3CDTF">2024-08-01T03:38:29Z</dcterms:created>
  <dcterms:modified xsi:type="dcterms:W3CDTF">2025-06-09T05:34:27Z</dcterms:modified>
</cp:coreProperties>
</file>