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2366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F17C9-A8E3-483C-9B8A-6BC2FA57ADDF}" type="datetimeFigureOut">
              <a:rPr kumimoji="1" lang="ja-JP" altLang="en-US" smtClean="0"/>
              <a:t>2024/3/10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F413A-AAEA-483D-A244-2CDB9EDEE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6781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F17C9-A8E3-483C-9B8A-6BC2FA57ADDF}" type="datetimeFigureOut">
              <a:rPr kumimoji="1" lang="ja-JP" altLang="en-US" smtClean="0"/>
              <a:t>2024/3/10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F413A-AAEA-483D-A244-2CDB9EDEE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959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F17C9-A8E3-483C-9B8A-6BC2FA57ADDF}" type="datetimeFigureOut">
              <a:rPr kumimoji="1" lang="ja-JP" altLang="en-US" smtClean="0"/>
              <a:t>2024/3/10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F413A-AAEA-483D-A244-2CDB9EDEE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9754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F17C9-A8E3-483C-9B8A-6BC2FA57ADDF}" type="datetimeFigureOut">
              <a:rPr kumimoji="1" lang="ja-JP" altLang="en-US" smtClean="0"/>
              <a:t>2024/3/10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F413A-AAEA-483D-A244-2CDB9EDEE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6699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F17C9-A8E3-483C-9B8A-6BC2FA57ADDF}" type="datetimeFigureOut">
              <a:rPr kumimoji="1" lang="ja-JP" altLang="en-US" smtClean="0"/>
              <a:t>2024/3/10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F413A-AAEA-483D-A244-2CDB9EDEE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6786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F17C9-A8E3-483C-9B8A-6BC2FA57ADDF}" type="datetimeFigureOut">
              <a:rPr kumimoji="1" lang="ja-JP" altLang="en-US" smtClean="0"/>
              <a:t>2024/3/10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F413A-AAEA-483D-A244-2CDB9EDEE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039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F17C9-A8E3-483C-9B8A-6BC2FA57ADDF}" type="datetimeFigureOut">
              <a:rPr kumimoji="1" lang="ja-JP" altLang="en-US" smtClean="0"/>
              <a:t>2024/3/10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F413A-AAEA-483D-A244-2CDB9EDEE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6715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F17C9-A8E3-483C-9B8A-6BC2FA57ADDF}" type="datetimeFigureOut">
              <a:rPr kumimoji="1" lang="ja-JP" altLang="en-US" smtClean="0"/>
              <a:t>2024/3/10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F413A-AAEA-483D-A244-2CDB9EDEE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8091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F17C9-A8E3-483C-9B8A-6BC2FA57ADDF}" type="datetimeFigureOut">
              <a:rPr kumimoji="1" lang="ja-JP" altLang="en-US" smtClean="0"/>
              <a:t>2024/3/10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F413A-AAEA-483D-A244-2CDB9EDEE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8821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F17C9-A8E3-483C-9B8A-6BC2FA57ADDF}" type="datetimeFigureOut">
              <a:rPr kumimoji="1" lang="ja-JP" altLang="en-US" smtClean="0"/>
              <a:t>2024/3/10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F413A-AAEA-483D-A244-2CDB9EDEE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4256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F17C9-A8E3-483C-9B8A-6BC2FA57ADDF}" type="datetimeFigureOut">
              <a:rPr kumimoji="1" lang="ja-JP" altLang="en-US" smtClean="0"/>
              <a:t>2024/3/10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F413A-AAEA-483D-A244-2CDB9EDEE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1158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F17C9-A8E3-483C-9B8A-6BC2FA57ADDF}" type="datetimeFigureOut">
              <a:rPr kumimoji="1" lang="ja-JP" altLang="en-US" smtClean="0"/>
              <a:t>2024/3/10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2F413A-AAEA-483D-A244-2CDB9EDEE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1544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95B821B-8BDF-696E-A8A3-D12A177B7C0C}"/>
              </a:ext>
            </a:extLst>
          </p:cNvPr>
          <p:cNvSpPr txBox="1"/>
          <p:nvPr/>
        </p:nvSpPr>
        <p:spPr>
          <a:xfrm>
            <a:off x="2067088" y="90311"/>
            <a:ext cx="272382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dirty="0"/>
              <a:t>グループワークイメージ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C422383-1750-D4FC-482D-C09B69F47EE7}"/>
              </a:ext>
            </a:extLst>
          </p:cNvPr>
          <p:cNvSpPr txBox="1"/>
          <p:nvPr/>
        </p:nvSpPr>
        <p:spPr>
          <a:xfrm>
            <a:off x="6033668" y="1572"/>
            <a:ext cx="813043" cy="2000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700" dirty="0"/>
              <a:t>事業③「加茂」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3593D6BD-ADBC-B7FC-A151-42EAD0EC6986}"/>
              </a:ext>
            </a:extLst>
          </p:cNvPr>
          <p:cNvGrpSpPr/>
          <p:nvPr/>
        </p:nvGrpSpPr>
        <p:grpSpPr>
          <a:xfrm>
            <a:off x="125130" y="1971381"/>
            <a:ext cx="576000" cy="580266"/>
            <a:chOff x="552399" y="2472266"/>
            <a:chExt cx="576000" cy="580266"/>
          </a:xfrm>
        </p:grpSpPr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6C31F873-CDBA-6401-3786-CF28F87C085F}"/>
                </a:ext>
              </a:extLst>
            </p:cNvPr>
            <p:cNvSpPr/>
            <p:nvPr/>
          </p:nvSpPr>
          <p:spPr>
            <a:xfrm>
              <a:off x="552399" y="2764532"/>
              <a:ext cx="576000" cy="288000"/>
            </a:xfrm>
            <a:prstGeom prst="round2SameRect">
              <a:avLst>
                <a:gd name="adj1" fmla="val 50000"/>
                <a:gd name="adj2" fmla="val 0"/>
              </a:avLst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6506313A-86C2-7130-3606-62E178429A2B}"/>
                </a:ext>
              </a:extLst>
            </p:cNvPr>
            <p:cNvSpPr/>
            <p:nvPr/>
          </p:nvSpPr>
          <p:spPr>
            <a:xfrm>
              <a:off x="660399" y="2472266"/>
              <a:ext cx="360000" cy="36000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4642B03F-E9E8-CA08-FB9F-0767A0A5938F}"/>
              </a:ext>
            </a:extLst>
          </p:cNvPr>
          <p:cNvGrpSpPr/>
          <p:nvPr/>
        </p:nvGrpSpPr>
        <p:grpSpPr>
          <a:xfrm>
            <a:off x="1535321" y="1315352"/>
            <a:ext cx="576000" cy="580266"/>
            <a:chOff x="552399" y="2472266"/>
            <a:chExt cx="576000" cy="580266"/>
          </a:xfrm>
        </p:grpSpPr>
        <p:sp>
          <p:nvSpPr>
            <p:cNvPr id="9" name="四角形: 上の 2 つの角を丸める 8">
              <a:extLst>
                <a:ext uri="{FF2B5EF4-FFF2-40B4-BE49-F238E27FC236}">
                  <a16:creationId xmlns:a16="http://schemas.microsoft.com/office/drawing/2014/main" id="{A481AA67-2BD9-8205-58C5-F864405635E5}"/>
                </a:ext>
              </a:extLst>
            </p:cNvPr>
            <p:cNvSpPr/>
            <p:nvPr/>
          </p:nvSpPr>
          <p:spPr>
            <a:xfrm>
              <a:off x="552399" y="2764532"/>
              <a:ext cx="576000" cy="288000"/>
            </a:xfrm>
            <a:prstGeom prst="round2SameRect">
              <a:avLst>
                <a:gd name="adj1" fmla="val 50000"/>
                <a:gd name="adj2" fmla="val 0"/>
              </a:avLst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7323E3F9-5BA8-29E2-6CAD-B3C96E754202}"/>
                </a:ext>
              </a:extLst>
            </p:cNvPr>
            <p:cNvSpPr/>
            <p:nvPr/>
          </p:nvSpPr>
          <p:spPr>
            <a:xfrm>
              <a:off x="660399" y="2472266"/>
              <a:ext cx="360000" cy="36000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96864698-AF79-F03B-88B3-A77EEA0CAF13}"/>
              </a:ext>
            </a:extLst>
          </p:cNvPr>
          <p:cNvGrpSpPr/>
          <p:nvPr/>
        </p:nvGrpSpPr>
        <p:grpSpPr>
          <a:xfrm>
            <a:off x="135929" y="2776095"/>
            <a:ext cx="576000" cy="580266"/>
            <a:chOff x="552399" y="2472266"/>
            <a:chExt cx="576000" cy="580266"/>
          </a:xfrm>
        </p:grpSpPr>
        <p:sp>
          <p:nvSpPr>
            <p:cNvPr id="12" name="四角形: 上の 2 つの角を丸める 11">
              <a:extLst>
                <a:ext uri="{FF2B5EF4-FFF2-40B4-BE49-F238E27FC236}">
                  <a16:creationId xmlns:a16="http://schemas.microsoft.com/office/drawing/2014/main" id="{0F28788C-7A07-B7B0-97E8-FD0CA7E46421}"/>
                </a:ext>
              </a:extLst>
            </p:cNvPr>
            <p:cNvSpPr/>
            <p:nvPr/>
          </p:nvSpPr>
          <p:spPr>
            <a:xfrm>
              <a:off x="552399" y="2764532"/>
              <a:ext cx="576000" cy="288000"/>
            </a:xfrm>
            <a:prstGeom prst="round2SameRect">
              <a:avLst>
                <a:gd name="adj1" fmla="val 50000"/>
                <a:gd name="adj2" fmla="val 0"/>
              </a:avLst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80B9FFB9-A260-4D79-7B28-2A375896DC80}"/>
                </a:ext>
              </a:extLst>
            </p:cNvPr>
            <p:cNvSpPr/>
            <p:nvPr/>
          </p:nvSpPr>
          <p:spPr>
            <a:xfrm>
              <a:off x="660399" y="2472266"/>
              <a:ext cx="360000" cy="36000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2F52A334-501A-C1EC-2B25-033B43951D12}"/>
              </a:ext>
            </a:extLst>
          </p:cNvPr>
          <p:cNvGrpSpPr/>
          <p:nvPr/>
        </p:nvGrpSpPr>
        <p:grpSpPr>
          <a:xfrm>
            <a:off x="2044641" y="2781784"/>
            <a:ext cx="576000" cy="580266"/>
            <a:chOff x="552399" y="2472266"/>
            <a:chExt cx="576000" cy="580266"/>
          </a:xfrm>
        </p:grpSpPr>
        <p:sp>
          <p:nvSpPr>
            <p:cNvPr id="15" name="四角形: 上の 2 つの角を丸める 14">
              <a:extLst>
                <a:ext uri="{FF2B5EF4-FFF2-40B4-BE49-F238E27FC236}">
                  <a16:creationId xmlns:a16="http://schemas.microsoft.com/office/drawing/2014/main" id="{FC95139F-00F5-1AB1-87C1-FA2545D6F72F}"/>
                </a:ext>
              </a:extLst>
            </p:cNvPr>
            <p:cNvSpPr/>
            <p:nvPr/>
          </p:nvSpPr>
          <p:spPr>
            <a:xfrm>
              <a:off x="552399" y="2764532"/>
              <a:ext cx="576000" cy="288000"/>
            </a:xfrm>
            <a:prstGeom prst="round2SameRect">
              <a:avLst>
                <a:gd name="adj1" fmla="val 50000"/>
                <a:gd name="adj2" fmla="val 0"/>
              </a:avLst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5764AC8B-D92F-5027-6B83-2B4E770C4D4E}"/>
                </a:ext>
              </a:extLst>
            </p:cNvPr>
            <p:cNvSpPr/>
            <p:nvPr/>
          </p:nvSpPr>
          <p:spPr>
            <a:xfrm>
              <a:off x="660399" y="2472266"/>
              <a:ext cx="360000" cy="36000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5D397384-CA48-B0EC-B079-C3617E75AD04}"/>
              </a:ext>
            </a:extLst>
          </p:cNvPr>
          <p:cNvGrpSpPr/>
          <p:nvPr/>
        </p:nvGrpSpPr>
        <p:grpSpPr>
          <a:xfrm>
            <a:off x="2056554" y="1965436"/>
            <a:ext cx="576000" cy="580266"/>
            <a:chOff x="552399" y="2472266"/>
            <a:chExt cx="576000" cy="580266"/>
          </a:xfrm>
        </p:grpSpPr>
        <p:sp>
          <p:nvSpPr>
            <p:cNvPr id="18" name="四角形: 上の 2 つの角を丸める 17">
              <a:extLst>
                <a:ext uri="{FF2B5EF4-FFF2-40B4-BE49-F238E27FC236}">
                  <a16:creationId xmlns:a16="http://schemas.microsoft.com/office/drawing/2014/main" id="{A24DB094-E139-541E-BEC2-3B97579850F3}"/>
                </a:ext>
              </a:extLst>
            </p:cNvPr>
            <p:cNvSpPr/>
            <p:nvPr/>
          </p:nvSpPr>
          <p:spPr>
            <a:xfrm>
              <a:off x="552399" y="2764532"/>
              <a:ext cx="576000" cy="288000"/>
            </a:xfrm>
            <a:prstGeom prst="round2SameRect">
              <a:avLst>
                <a:gd name="adj1" fmla="val 50000"/>
                <a:gd name="adj2" fmla="val 0"/>
              </a:avLst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DF60A7D9-E476-79F2-AB5F-4DE6ACA69FF8}"/>
                </a:ext>
              </a:extLst>
            </p:cNvPr>
            <p:cNvSpPr/>
            <p:nvPr/>
          </p:nvSpPr>
          <p:spPr>
            <a:xfrm>
              <a:off x="660399" y="2472266"/>
              <a:ext cx="360000" cy="36000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4F737A89-A0D4-B4CD-6364-1E74658340E3}"/>
              </a:ext>
            </a:extLst>
          </p:cNvPr>
          <p:cNvGrpSpPr/>
          <p:nvPr/>
        </p:nvGrpSpPr>
        <p:grpSpPr>
          <a:xfrm>
            <a:off x="5987202" y="1105404"/>
            <a:ext cx="576000" cy="580266"/>
            <a:chOff x="552399" y="2472266"/>
            <a:chExt cx="576000" cy="580266"/>
          </a:xfrm>
          <a:solidFill>
            <a:srgbClr val="FF0000"/>
          </a:solidFill>
        </p:grpSpPr>
        <p:sp>
          <p:nvSpPr>
            <p:cNvPr id="21" name="四角形: 上の 2 つの角を丸める 20">
              <a:extLst>
                <a:ext uri="{FF2B5EF4-FFF2-40B4-BE49-F238E27FC236}">
                  <a16:creationId xmlns:a16="http://schemas.microsoft.com/office/drawing/2014/main" id="{EBFD2DBF-B0A7-7D76-278E-B6BC135B4C10}"/>
                </a:ext>
              </a:extLst>
            </p:cNvPr>
            <p:cNvSpPr/>
            <p:nvPr/>
          </p:nvSpPr>
          <p:spPr>
            <a:xfrm>
              <a:off x="552399" y="2764532"/>
              <a:ext cx="576000" cy="28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2CB64C28-E19F-718E-BEE3-8AB73B9E6234}"/>
                </a:ext>
              </a:extLst>
            </p:cNvPr>
            <p:cNvSpPr/>
            <p:nvPr/>
          </p:nvSpPr>
          <p:spPr>
            <a:xfrm>
              <a:off x="660399" y="2472266"/>
              <a:ext cx="360000" cy="360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7E5C6CA0-BC4B-3F55-73E5-F6D0D03A53F2}"/>
              </a:ext>
            </a:extLst>
          </p:cNvPr>
          <p:cNvGrpSpPr/>
          <p:nvPr/>
        </p:nvGrpSpPr>
        <p:grpSpPr>
          <a:xfrm>
            <a:off x="1186060" y="3414671"/>
            <a:ext cx="576000" cy="580266"/>
            <a:chOff x="552399" y="2472266"/>
            <a:chExt cx="576000" cy="580266"/>
          </a:xfrm>
          <a:solidFill>
            <a:srgbClr val="0070C0"/>
          </a:solidFill>
        </p:grpSpPr>
        <p:sp>
          <p:nvSpPr>
            <p:cNvPr id="24" name="四角形: 上の 2 つの角を丸める 23">
              <a:extLst>
                <a:ext uri="{FF2B5EF4-FFF2-40B4-BE49-F238E27FC236}">
                  <a16:creationId xmlns:a16="http://schemas.microsoft.com/office/drawing/2014/main" id="{C837D6B2-073E-4DB4-6E44-DBA27B3BE8A1}"/>
                </a:ext>
              </a:extLst>
            </p:cNvPr>
            <p:cNvSpPr/>
            <p:nvPr/>
          </p:nvSpPr>
          <p:spPr>
            <a:xfrm>
              <a:off x="552399" y="2764532"/>
              <a:ext cx="576000" cy="28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38BB328A-556A-C513-2BAF-F7F5C2C27ADD}"/>
                </a:ext>
              </a:extLst>
            </p:cNvPr>
            <p:cNvSpPr/>
            <p:nvPr/>
          </p:nvSpPr>
          <p:spPr>
            <a:xfrm>
              <a:off x="660399" y="2472266"/>
              <a:ext cx="360000" cy="360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886589F3-EDE2-A763-7988-CE88E10BB767}"/>
              </a:ext>
            </a:extLst>
          </p:cNvPr>
          <p:cNvSpPr txBox="1"/>
          <p:nvPr/>
        </p:nvSpPr>
        <p:spPr>
          <a:xfrm>
            <a:off x="1386129" y="2043441"/>
            <a:ext cx="657552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1050" dirty="0"/>
              <a:t>子供</a:t>
            </a:r>
            <a:r>
              <a:rPr kumimoji="1" lang="en-US" altLang="ja-JP" sz="1050" dirty="0"/>
              <a:t>5</a:t>
            </a:r>
            <a:r>
              <a:rPr kumimoji="1" lang="ja-JP" altLang="en-US" sz="1050" dirty="0"/>
              <a:t>人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473D98CF-3D35-2421-9D00-CD1671B2EFBC}"/>
              </a:ext>
            </a:extLst>
          </p:cNvPr>
          <p:cNvSpPr txBox="1"/>
          <p:nvPr/>
        </p:nvSpPr>
        <p:spPr>
          <a:xfrm>
            <a:off x="5905650" y="689136"/>
            <a:ext cx="657552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1050" dirty="0"/>
              <a:t>講師</a:t>
            </a:r>
            <a:r>
              <a:rPr kumimoji="1" lang="en-US" altLang="ja-JP" sz="1050" dirty="0"/>
              <a:t>1</a:t>
            </a:r>
            <a:r>
              <a:rPr kumimoji="1" lang="ja-JP" altLang="en-US" sz="1050" dirty="0"/>
              <a:t>名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7B8344AF-91F8-AC49-151E-47C4B3E27677}"/>
              </a:ext>
            </a:extLst>
          </p:cNvPr>
          <p:cNvSpPr txBox="1"/>
          <p:nvPr/>
        </p:nvSpPr>
        <p:spPr>
          <a:xfrm>
            <a:off x="1870060" y="3741021"/>
            <a:ext cx="503664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/>
              <a:t>JC2</a:t>
            </a:r>
            <a:r>
              <a:rPr kumimoji="1" lang="ja-JP" altLang="en-US" sz="1050" dirty="0"/>
              <a:t>名</a:t>
            </a: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F964450C-5B06-F957-B646-F2C20117F031}"/>
              </a:ext>
            </a:extLst>
          </p:cNvPr>
          <p:cNvGrpSpPr/>
          <p:nvPr/>
        </p:nvGrpSpPr>
        <p:grpSpPr>
          <a:xfrm>
            <a:off x="5968525" y="3281304"/>
            <a:ext cx="576000" cy="580266"/>
            <a:chOff x="552399" y="2472266"/>
            <a:chExt cx="576000" cy="580266"/>
          </a:xfrm>
          <a:solidFill>
            <a:srgbClr val="00B050"/>
          </a:solidFill>
        </p:grpSpPr>
        <p:sp>
          <p:nvSpPr>
            <p:cNvPr id="30" name="四角形: 上の 2 つの角を丸める 29">
              <a:extLst>
                <a:ext uri="{FF2B5EF4-FFF2-40B4-BE49-F238E27FC236}">
                  <a16:creationId xmlns:a16="http://schemas.microsoft.com/office/drawing/2014/main" id="{D253AB20-97CC-06C0-C1F4-F6A1B93D62B2}"/>
                </a:ext>
              </a:extLst>
            </p:cNvPr>
            <p:cNvSpPr/>
            <p:nvPr/>
          </p:nvSpPr>
          <p:spPr>
            <a:xfrm>
              <a:off x="552399" y="2764532"/>
              <a:ext cx="576000" cy="28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0C2AFBFD-1C54-C3C0-A557-8FDD69AC3D0C}"/>
                </a:ext>
              </a:extLst>
            </p:cNvPr>
            <p:cNvSpPr/>
            <p:nvPr/>
          </p:nvSpPr>
          <p:spPr>
            <a:xfrm>
              <a:off x="660399" y="2472266"/>
              <a:ext cx="360000" cy="360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F3B88129-287E-80C9-0089-9E6AA3B55A54}"/>
              </a:ext>
            </a:extLst>
          </p:cNvPr>
          <p:cNvSpPr txBox="1"/>
          <p:nvPr/>
        </p:nvSpPr>
        <p:spPr>
          <a:xfrm>
            <a:off x="0" y="4373908"/>
            <a:ext cx="603242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/>
              <a:t>・</a:t>
            </a:r>
            <a:r>
              <a:rPr kumimoji="1" lang="en-US" altLang="ja-JP" sz="1600" dirty="0"/>
              <a:t>1</a:t>
            </a:r>
            <a:r>
              <a:rPr kumimoji="1" lang="ja-JP" altLang="en-US" sz="1600" dirty="0"/>
              <a:t>班あたりは子供</a:t>
            </a:r>
            <a:r>
              <a:rPr kumimoji="1" lang="en-US" altLang="ja-JP" sz="1600" dirty="0"/>
              <a:t>5</a:t>
            </a:r>
            <a:r>
              <a:rPr kumimoji="1" lang="ja-JP" altLang="en-US" sz="1600" dirty="0"/>
              <a:t>名、</a:t>
            </a:r>
            <a:r>
              <a:rPr kumimoji="1" lang="en-US" altLang="ja-JP" sz="1600" dirty="0"/>
              <a:t>JC2</a:t>
            </a:r>
            <a:r>
              <a:rPr kumimoji="1" lang="ja-JP" altLang="en-US" sz="1600" dirty="0"/>
              <a:t>名の構成。</a:t>
            </a:r>
            <a:endParaRPr kumimoji="1" lang="en-US" altLang="ja-JP" sz="1600" dirty="0"/>
          </a:p>
          <a:p>
            <a:r>
              <a:rPr kumimoji="1" lang="ja-JP" altLang="en-US" sz="1600" dirty="0"/>
              <a:t>・講師は西村修一氏で、講演したり、グループワーク時は</a:t>
            </a:r>
            <a:endParaRPr kumimoji="1" lang="en-US" altLang="ja-JP" sz="1600" dirty="0"/>
          </a:p>
          <a:p>
            <a:r>
              <a:rPr kumimoji="1" lang="ja-JP" altLang="en-US" sz="1600" dirty="0"/>
              <a:t>　各グループを見て回る。</a:t>
            </a:r>
            <a:endParaRPr kumimoji="1" lang="en-US" altLang="ja-JP" sz="1600" dirty="0"/>
          </a:p>
          <a:p>
            <a:r>
              <a:rPr kumimoji="1" lang="ja-JP" altLang="en-US" sz="1600" dirty="0"/>
              <a:t>・</a:t>
            </a:r>
            <a:r>
              <a:rPr kumimoji="1" lang="en-US" altLang="ja-JP" sz="1600" dirty="0"/>
              <a:t>JC</a:t>
            </a:r>
            <a:r>
              <a:rPr kumimoji="1" lang="ja-JP" altLang="en-US" sz="1600" dirty="0"/>
              <a:t>はｸﾞﾙｰﾌﾟﾜｰｸの進行や記録、時間管理を行う。</a:t>
            </a:r>
            <a:endParaRPr kumimoji="1" lang="en-US" altLang="ja-JP" sz="1600" dirty="0"/>
          </a:p>
          <a:p>
            <a:r>
              <a:rPr kumimoji="1" lang="ja-JP" altLang="en-US" sz="1600" dirty="0"/>
              <a:t>・保護者はｸﾞﾙｰﾌﾟﾜｰｸの見学か、たばたにて休憩していただく。</a:t>
            </a:r>
            <a:endParaRPr kumimoji="1" lang="en-US" altLang="ja-JP" sz="1600" dirty="0"/>
          </a:p>
        </p:txBody>
      </p: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8C441766-56D1-A0C0-0429-67AF2396584A}"/>
              </a:ext>
            </a:extLst>
          </p:cNvPr>
          <p:cNvGrpSpPr/>
          <p:nvPr/>
        </p:nvGrpSpPr>
        <p:grpSpPr>
          <a:xfrm>
            <a:off x="5953575" y="2629038"/>
            <a:ext cx="576000" cy="580266"/>
            <a:chOff x="552399" y="2472266"/>
            <a:chExt cx="576000" cy="580266"/>
          </a:xfrm>
          <a:solidFill>
            <a:srgbClr val="00B050"/>
          </a:solidFill>
        </p:grpSpPr>
        <p:sp>
          <p:nvSpPr>
            <p:cNvPr id="39" name="四角形: 上の 2 つの角を丸める 38">
              <a:extLst>
                <a:ext uri="{FF2B5EF4-FFF2-40B4-BE49-F238E27FC236}">
                  <a16:creationId xmlns:a16="http://schemas.microsoft.com/office/drawing/2014/main" id="{6AD84266-CAD4-6BD6-6706-EC9E6923BE08}"/>
                </a:ext>
              </a:extLst>
            </p:cNvPr>
            <p:cNvSpPr/>
            <p:nvPr/>
          </p:nvSpPr>
          <p:spPr>
            <a:xfrm>
              <a:off x="552399" y="2764532"/>
              <a:ext cx="576000" cy="28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8940F736-0146-DD53-0084-43E545A074B7}"/>
                </a:ext>
              </a:extLst>
            </p:cNvPr>
            <p:cNvSpPr/>
            <p:nvPr/>
          </p:nvSpPr>
          <p:spPr>
            <a:xfrm>
              <a:off x="660399" y="2472266"/>
              <a:ext cx="360000" cy="360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6FE0A0C6-D2CA-C8C9-EBBC-F11A9DE19EB9}"/>
              </a:ext>
            </a:extLst>
          </p:cNvPr>
          <p:cNvSpPr txBox="1"/>
          <p:nvPr/>
        </p:nvSpPr>
        <p:spPr>
          <a:xfrm>
            <a:off x="5962213" y="2264772"/>
            <a:ext cx="588623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1050" dirty="0"/>
              <a:t>保護者</a:t>
            </a:r>
          </a:p>
        </p:txBody>
      </p:sp>
      <p:sp>
        <p:nvSpPr>
          <p:cNvPr id="53" name="四角形: 角を丸くする 52">
            <a:extLst>
              <a:ext uri="{FF2B5EF4-FFF2-40B4-BE49-F238E27FC236}">
                <a16:creationId xmlns:a16="http://schemas.microsoft.com/office/drawing/2014/main" id="{2D119425-7922-C274-EFB0-9C7D09B85D86}"/>
              </a:ext>
            </a:extLst>
          </p:cNvPr>
          <p:cNvSpPr/>
          <p:nvPr/>
        </p:nvSpPr>
        <p:spPr>
          <a:xfrm>
            <a:off x="1" y="1015896"/>
            <a:ext cx="2723823" cy="3217437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77178FD8-7D6B-F065-A0B9-3DA7C6EBF346}"/>
              </a:ext>
            </a:extLst>
          </p:cNvPr>
          <p:cNvSpPr txBox="1"/>
          <p:nvPr/>
        </p:nvSpPr>
        <p:spPr>
          <a:xfrm>
            <a:off x="916449" y="913139"/>
            <a:ext cx="1127232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1050" dirty="0"/>
              <a:t>グループワーク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1A456D6-7CB3-FA8F-E06F-FA2C4F8323D8}"/>
              </a:ext>
            </a:extLst>
          </p:cNvPr>
          <p:cNvGrpSpPr/>
          <p:nvPr/>
        </p:nvGrpSpPr>
        <p:grpSpPr>
          <a:xfrm>
            <a:off x="638910" y="1315352"/>
            <a:ext cx="576000" cy="580266"/>
            <a:chOff x="552399" y="2472266"/>
            <a:chExt cx="576000" cy="580266"/>
          </a:xfrm>
          <a:solidFill>
            <a:srgbClr val="0070C0"/>
          </a:solidFill>
        </p:grpSpPr>
        <p:sp>
          <p:nvSpPr>
            <p:cNvPr id="32" name="四角形: 上の 2 つの角を丸める 31">
              <a:extLst>
                <a:ext uri="{FF2B5EF4-FFF2-40B4-BE49-F238E27FC236}">
                  <a16:creationId xmlns:a16="http://schemas.microsoft.com/office/drawing/2014/main" id="{92748156-1EAA-2890-B961-680CEC38B6FC}"/>
                </a:ext>
              </a:extLst>
            </p:cNvPr>
            <p:cNvSpPr/>
            <p:nvPr/>
          </p:nvSpPr>
          <p:spPr>
            <a:xfrm>
              <a:off x="552399" y="2764532"/>
              <a:ext cx="576000" cy="28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F562BA01-4585-5DC9-2684-50750C92E00E}"/>
                </a:ext>
              </a:extLst>
            </p:cNvPr>
            <p:cNvSpPr/>
            <p:nvPr/>
          </p:nvSpPr>
          <p:spPr>
            <a:xfrm>
              <a:off x="660399" y="2472266"/>
              <a:ext cx="360000" cy="360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3693A7CA-225F-FBF1-4171-0DA04B024472}"/>
              </a:ext>
            </a:extLst>
          </p:cNvPr>
          <p:cNvGrpSpPr/>
          <p:nvPr/>
        </p:nvGrpSpPr>
        <p:grpSpPr>
          <a:xfrm>
            <a:off x="3000578" y="1976968"/>
            <a:ext cx="576000" cy="580266"/>
            <a:chOff x="552399" y="2472266"/>
            <a:chExt cx="576000" cy="580266"/>
          </a:xfrm>
        </p:grpSpPr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8158B192-1BC8-720A-D115-7300B546BD81}"/>
                </a:ext>
              </a:extLst>
            </p:cNvPr>
            <p:cNvSpPr/>
            <p:nvPr/>
          </p:nvSpPr>
          <p:spPr>
            <a:xfrm>
              <a:off x="552399" y="2764532"/>
              <a:ext cx="576000" cy="288000"/>
            </a:xfrm>
            <a:prstGeom prst="round2SameRect">
              <a:avLst>
                <a:gd name="adj1" fmla="val 50000"/>
                <a:gd name="adj2" fmla="val 0"/>
              </a:avLst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楕円 84">
              <a:extLst>
                <a:ext uri="{FF2B5EF4-FFF2-40B4-BE49-F238E27FC236}">
                  <a16:creationId xmlns:a16="http://schemas.microsoft.com/office/drawing/2014/main" id="{88BB80F5-C94F-0BD4-6208-D1237F04DFDC}"/>
                </a:ext>
              </a:extLst>
            </p:cNvPr>
            <p:cNvSpPr/>
            <p:nvPr/>
          </p:nvSpPr>
          <p:spPr>
            <a:xfrm>
              <a:off x="660399" y="2472266"/>
              <a:ext cx="360000" cy="36000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D3974D38-2770-2DAF-3CD8-0236C6B38529}"/>
              </a:ext>
            </a:extLst>
          </p:cNvPr>
          <p:cNvGrpSpPr/>
          <p:nvPr/>
        </p:nvGrpSpPr>
        <p:grpSpPr>
          <a:xfrm>
            <a:off x="4410769" y="1320939"/>
            <a:ext cx="576000" cy="580266"/>
            <a:chOff x="552399" y="2472266"/>
            <a:chExt cx="576000" cy="580266"/>
          </a:xfrm>
        </p:grpSpPr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6B6FDFEE-A0E1-1BFA-F3FF-E4CE6B5998C3}"/>
                </a:ext>
              </a:extLst>
            </p:cNvPr>
            <p:cNvSpPr/>
            <p:nvPr/>
          </p:nvSpPr>
          <p:spPr>
            <a:xfrm>
              <a:off x="552399" y="2764532"/>
              <a:ext cx="576000" cy="288000"/>
            </a:xfrm>
            <a:prstGeom prst="round2SameRect">
              <a:avLst>
                <a:gd name="adj1" fmla="val 50000"/>
                <a:gd name="adj2" fmla="val 0"/>
              </a:avLst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0F257333-48BC-46D2-D95F-1B7BD1BA8E10}"/>
                </a:ext>
              </a:extLst>
            </p:cNvPr>
            <p:cNvSpPr/>
            <p:nvPr/>
          </p:nvSpPr>
          <p:spPr>
            <a:xfrm>
              <a:off x="660399" y="2472266"/>
              <a:ext cx="360000" cy="36000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A8CB2F4D-6039-5CD7-2675-23E9381F0FCE}"/>
              </a:ext>
            </a:extLst>
          </p:cNvPr>
          <p:cNvGrpSpPr/>
          <p:nvPr/>
        </p:nvGrpSpPr>
        <p:grpSpPr>
          <a:xfrm>
            <a:off x="3011377" y="2781682"/>
            <a:ext cx="576000" cy="580266"/>
            <a:chOff x="552399" y="2472266"/>
            <a:chExt cx="576000" cy="580266"/>
          </a:xfrm>
        </p:grpSpPr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06A205F6-B240-43F3-9A1E-D8D77F5BF849}"/>
                </a:ext>
              </a:extLst>
            </p:cNvPr>
            <p:cNvSpPr/>
            <p:nvPr/>
          </p:nvSpPr>
          <p:spPr>
            <a:xfrm>
              <a:off x="552399" y="2764532"/>
              <a:ext cx="576000" cy="288000"/>
            </a:xfrm>
            <a:prstGeom prst="round2SameRect">
              <a:avLst>
                <a:gd name="adj1" fmla="val 50000"/>
                <a:gd name="adj2" fmla="val 0"/>
              </a:avLst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楕円 90">
              <a:extLst>
                <a:ext uri="{FF2B5EF4-FFF2-40B4-BE49-F238E27FC236}">
                  <a16:creationId xmlns:a16="http://schemas.microsoft.com/office/drawing/2014/main" id="{A29D665E-769C-26EC-D6BF-0573091CECBE}"/>
                </a:ext>
              </a:extLst>
            </p:cNvPr>
            <p:cNvSpPr/>
            <p:nvPr/>
          </p:nvSpPr>
          <p:spPr>
            <a:xfrm>
              <a:off x="660399" y="2472266"/>
              <a:ext cx="360000" cy="36000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4601EC0C-F87D-0CA5-63F3-800C53562915}"/>
              </a:ext>
            </a:extLst>
          </p:cNvPr>
          <p:cNvGrpSpPr/>
          <p:nvPr/>
        </p:nvGrpSpPr>
        <p:grpSpPr>
          <a:xfrm>
            <a:off x="4920089" y="2787371"/>
            <a:ext cx="576000" cy="580266"/>
            <a:chOff x="552399" y="2472266"/>
            <a:chExt cx="576000" cy="580266"/>
          </a:xfrm>
        </p:grpSpPr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920C45F9-8BC8-BA17-03DA-844A6F22379F}"/>
                </a:ext>
              </a:extLst>
            </p:cNvPr>
            <p:cNvSpPr/>
            <p:nvPr/>
          </p:nvSpPr>
          <p:spPr>
            <a:xfrm>
              <a:off x="552399" y="2764532"/>
              <a:ext cx="576000" cy="288000"/>
            </a:xfrm>
            <a:prstGeom prst="round2SameRect">
              <a:avLst>
                <a:gd name="adj1" fmla="val 50000"/>
                <a:gd name="adj2" fmla="val 0"/>
              </a:avLst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楕円 93">
              <a:extLst>
                <a:ext uri="{FF2B5EF4-FFF2-40B4-BE49-F238E27FC236}">
                  <a16:creationId xmlns:a16="http://schemas.microsoft.com/office/drawing/2014/main" id="{65682C05-8C7F-0818-EAD3-3401A9B89125}"/>
                </a:ext>
              </a:extLst>
            </p:cNvPr>
            <p:cNvSpPr/>
            <p:nvPr/>
          </p:nvSpPr>
          <p:spPr>
            <a:xfrm>
              <a:off x="660399" y="2472266"/>
              <a:ext cx="360000" cy="36000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68161D18-FBBC-D550-D7DE-3C101DE83A08}"/>
              </a:ext>
            </a:extLst>
          </p:cNvPr>
          <p:cNvGrpSpPr/>
          <p:nvPr/>
        </p:nvGrpSpPr>
        <p:grpSpPr>
          <a:xfrm>
            <a:off x="4932002" y="1971023"/>
            <a:ext cx="576000" cy="580266"/>
            <a:chOff x="552399" y="2472266"/>
            <a:chExt cx="576000" cy="580266"/>
          </a:xfrm>
        </p:grpSpPr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BFE9FEDA-22F7-07F9-C4A1-1D006FB3B1A4}"/>
                </a:ext>
              </a:extLst>
            </p:cNvPr>
            <p:cNvSpPr/>
            <p:nvPr/>
          </p:nvSpPr>
          <p:spPr>
            <a:xfrm>
              <a:off x="552399" y="2764532"/>
              <a:ext cx="576000" cy="288000"/>
            </a:xfrm>
            <a:prstGeom prst="round2SameRect">
              <a:avLst>
                <a:gd name="adj1" fmla="val 50000"/>
                <a:gd name="adj2" fmla="val 0"/>
              </a:avLst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楕円 96">
              <a:extLst>
                <a:ext uri="{FF2B5EF4-FFF2-40B4-BE49-F238E27FC236}">
                  <a16:creationId xmlns:a16="http://schemas.microsoft.com/office/drawing/2014/main" id="{D68E5FA7-CFA8-D490-552A-D8F5ED185063}"/>
                </a:ext>
              </a:extLst>
            </p:cNvPr>
            <p:cNvSpPr/>
            <p:nvPr/>
          </p:nvSpPr>
          <p:spPr>
            <a:xfrm>
              <a:off x="660399" y="2472266"/>
              <a:ext cx="360000" cy="36000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D4E0C320-7B14-CFA6-D82F-99E46978C3C5}"/>
              </a:ext>
            </a:extLst>
          </p:cNvPr>
          <p:cNvGrpSpPr/>
          <p:nvPr/>
        </p:nvGrpSpPr>
        <p:grpSpPr>
          <a:xfrm>
            <a:off x="4061508" y="3420258"/>
            <a:ext cx="576000" cy="580266"/>
            <a:chOff x="552399" y="2472266"/>
            <a:chExt cx="576000" cy="580266"/>
          </a:xfrm>
          <a:solidFill>
            <a:srgbClr val="0070C0"/>
          </a:solidFill>
        </p:grpSpPr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882F067A-6395-E61C-0586-2A39A658247D}"/>
                </a:ext>
              </a:extLst>
            </p:cNvPr>
            <p:cNvSpPr/>
            <p:nvPr/>
          </p:nvSpPr>
          <p:spPr>
            <a:xfrm>
              <a:off x="552399" y="2764532"/>
              <a:ext cx="576000" cy="28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楕円 99">
              <a:extLst>
                <a:ext uri="{FF2B5EF4-FFF2-40B4-BE49-F238E27FC236}">
                  <a16:creationId xmlns:a16="http://schemas.microsoft.com/office/drawing/2014/main" id="{45009550-D5F0-006C-5C78-62C16104BB02}"/>
                </a:ext>
              </a:extLst>
            </p:cNvPr>
            <p:cNvSpPr/>
            <p:nvPr/>
          </p:nvSpPr>
          <p:spPr>
            <a:xfrm>
              <a:off x="660399" y="2472266"/>
              <a:ext cx="360000" cy="360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FD65A181-F69E-2D31-7098-D523D25F9C3B}"/>
              </a:ext>
            </a:extLst>
          </p:cNvPr>
          <p:cNvSpPr txBox="1"/>
          <p:nvPr/>
        </p:nvSpPr>
        <p:spPr>
          <a:xfrm>
            <a:off x="4261577" y="2049028"/>
            <a:ext cx="657552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1050" dirty="0"/>
              <a:t>子供</a:t>
            </a:r>
            <a:r>
              <a:rPr kumimoji="1" lang="en-US" altLang="ja-JP" sz="1050" dirty="0"/>
              <a:t>5</a:t>
            </a:r>
            <a:r>
              <a:rPr kumimoji="1" lang="ja-JP" altLang="en-US" sz="1050" dirty="0"/>
              <a:t>人</a:t>
            </a:r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0D022B04-D8B6-2132-ABD5-61786491752F}"/>
              </a:ext>
            </a:extLst>
          </p:cNvPr>
          <p:cNvSpPr txBox="1"/>
          <p:nvPr/>
        </p:nvSpPr>
        <p:spPr>
          <a:xfrm>
            <a:off x="4745508" y="3746608"/>
            <a:ext cx="503664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/>
              <a:t>JC2</a:t>
            </a:r>
            <a:r>
              <a:rPr kumimoji="1" lang="ja-JP" altLang="en-US" sz="1050" dirty="0"/>
              <a:t>名</a:t>
            </a:r>
          </a:p>
        </p:txBody>
      </p:sp>
      <p:sp>
        <p:nvSpPr>
          <p:cNvPr id="103" name="四角形: 角を丸くする 102">
            <a:extLst>
              <a:ext uri="{FF2B5EF4-FFF2-40B4-BE49-F238E27FC236}">
                <a16:creationId xmlns:a16="http://schemas.microsoft.com/office/drawing/2014/main" id="{199ACFD0-33B9-6DF6-AE8E-12BBF7DBFDA1}"/>
              </a:ext>
            </a:extLst>
          </p:cNvPr>
          <p:cNvSpPr/>
          <p:nvPr/>
        </p:nvSpPr>
        <p:spPr>
          <a:xfrm>
            <a:off x="2875449" y="1021483"/>
            <a:ext cx="2723823" cy="3217437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7BE29AB1-D1BD-10E3-415C-38C7C462E917}"/>
              </a:ext>
            </a:extLst>
          </p:cNvPr>
          <p:cNvSpPr txBox="1"/>
          <p:nvPr/>
        </p:nvSpPr>
        <p:spPr>
          <a:xfrm>
            <a:off x="3791897" y="918726"/>
            <a:ext cx="1127232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1050" dirty="0"/>
              <a:t>グループワーク</a:t>
            </a:r>
          </a:p>
        </p:txBody>
      </p: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DCB9191E-1CCC-ACF3-05CB-6AA464FDFB00}"/>
              </a:ext>
            </a:extLst>
          </p:cNvPr>
          <p:cNvGrpSpPr/>
          <p:nvPr/>
        </p:nvGrpSpPr>
        <p:grpSpPr>
          <a:xfrm>
            <a:off x="3514358" y="1320939"/>
            <a:ext cx="576000" cy="580266"/>
            <a:chOff x="552399" y="2472266"/>
            <a:chExt cx="576000" cy="580266"/>
          </a:xfrm>
          <a:solidFill>
            <a:srgbClr val="0070C0"/>
          </a:solidFill>
        </p:grpSpPr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533391ED-DD33-D9FD-0B56-3A2B95D893A6}"/>
                </a:ext>
              </a:extLst>
            </p:cNvPr>
            <p:cNvSpPr/>
            <p:nvPr/>
          </p:nvSpPr>
          <p:spPr>
            <a:xfrm>
              <a:off x="552399" y="2764532"/>
              <a:ext cx="576000" cy="28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0F580D8C-3F7F-D051-47FC-6318E961FDEC}"/>
                </a:ext>
              </a:extLst>
            </p:cNvPr>
            <p:cNvSpPr/>
            <p:nvPr/>
          </p:nvSpPr>
          <p:spPr>
            <a:xfrm>
              <a:off x="660399" y="2472266"/>
              <a:ext cx="360000" cy="360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aphicFrame>
        <p:nvGraphicFramePr>
          <p:cNvPr id="33" name="表 32">
            <a:extLst>
              <a:ext uri="{FF2B5EF4-FFF2-40B4-BE49-F238E27FC236}">
                <a16:creationId xmlns:a16="http://schemas.microsoft.com/office/drawing/2014/main" id="{9488BD27-D1FE-3B83-1B96-113A607B4E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5301760"/>
              </p:ext>
            </p:extLst>
          </p:nvPr>
        </p:nvGraphicFramePr>
        <p:xfrm>
          <a:off x="68685" y="5806473"/>
          <a:ext cx="6732870" cy="3496566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6732870">
                  <a:extLst>
                    <a:ext uri="{9D8B030D-6E8A-4147-A177-3AD203B41FA5}">
                      <a16:colId xmlns:a16="http://schemas.microsoft.com/office/drawing/2014/main" val="4195472657"/>
                    </a:ext>
                  </a:extLst>
                </a:gridCol>
              </a:tblGrid>
              <a:tr h="8773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600" u="none" strike="noStrike" dirty="0">
                          <a:effectLst/>
                        </a:rPr>
                        <a:t>【</a:t>
                      </a:r>
                      <a:r>
                        <a:rPr lang="ja-JP" altLang="en-US" sz="1600" u="none" strike="noStrike" dirty="0">
                          <a:effectLst/>
                        </a:rPr>
                        <a:t>ｸﾞﾙｰﾌﾟﾜｰｸの内容</a:t>
                      </a:r>
                      <a:r>
                        <a:rPr lang="en-US" altLang="ja-JP" sz="1600" u="none" strike="noStrike" dirty="0">
                          <a:effectLst/>
                        </a:rPr>
                        <a:t>】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5612" marR="5612" marT="5612" marB="0" anchor="ctr"/>
                </a:tc>
                <a:extLst>
                  <a:ext uri="{0D108BD9-81ED-4DB2-BD59-A6C34878D82A}">
                    <a16:rowId xmlns:a16="http://schemas.microsoft.com/office/drawing/2014/main" val="3049256747"/>
                  </a:ext>
                </a:extLst>
              </a:tr>
              <a:tr h="25930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u="none" strike="noStrike" dirty="0">
                          <a:effectLst/>
                        </a:rPr>
                        <a:t>　</a:t>
                      </a:r>
                      <a:r>
                        <a:rPr lang="en-US" altLang="ja-JP" sz="1600" u="none" strike="noStrike" dirty="0">
                          <a:effectLst/>
                        </a:rPr>
                        <a:t>JC</a:t>
                      </a:r>
                      <a:r>
                        <a:rPr lang="ja-JP" altLang="en-US" sz="1600" u="none" strike="noStrike" dirty="0">
                          <a:effectLst/>
                        </a:rPr>
                        <a:t>メンバーが進行役と書記補助を務め、次の質問について考えてもらう。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5612" marR="5612" marT="5612" marB="0" anchor="ctr"/>
                </a:tc>
                <a:extLst>
                  <a:ext uri="{0D108BD9-81ED-4DB2-BD59-A6C34878D82A}">
                    <a16:rowId xmlns:a16="http://schemas.microsoft.com/office/drawing/2014/main" val="1667528890"/>
                  </a:ext>
                </a:extLst>
              </a:tr>
              <a:tr h="21641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u="none" strike="noStrike" dirty="0">
                          <a:effectLst/>
                        </a:rPr>
                        <a:t>　①魅力は見つかったかな？どんな魅力がありましたか？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5612" marR="5612" marT="5612" marB="0" anchor="ctr"/>
                </a:tc>
                <a:extLst>
                  <a:ext uri="{0D108BD9-81ED-4DB2-BD59-A6C34878D82A}">
                    <a16:rowId xmlns:a16="http://schemas.microsoft.com/office/drawing/2014/main" val="1821611702"/>
                  </a:ext>
                </a:extLst>
              </a:tr>
              <a:tr h="17351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u="none" strike="noStrike">
                          <a:effectLst/>
                        </a:rPr>
                        <a:t>　②皆さんはその魅力を前から知っていましたか？</a:t>
                      </a:r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5612" marR="5612" marT="5612" marB="0" anchor="ctr"/>
                </a:tc>
                <a:extLst>
                  <a:ext uri="{0D108BD9-81ED-4DB2-BD59-A6C34878D82A}">
                    <a16:rowId xmlns:a16="http://schemas.microsoft.com/office/drawing/2014/main" val="664921888"/>
                  </a:ext>
                </a:extLst>
              </a:tr>
              <a:tr h="17351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u="none" strike="noStrike">
                          <a:effectLst/>
                        </a:rPr>
                        <a:t>　③なぜ皆さんは魅力を知らなかったのでしょうか？</a:t>
                      </a:r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5612" marR="5612" marT="5612" marB="0" anchor="ctr"/>
                </a:tc>
                <a:extLst>
                  <a:ext uri="{0D108BD9-81ED-4DB2-BD59-A6C34878D82A}">
                    <a16:rowId xmlns:a16="http://schemas.microsoft.com/office/drawing/2014/main" val="3213991685"/>
                  </a:ext>
                </a:extLst>
              </a:tr>
              <a:tr h="21641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u="none" strike="noStrike" dirty="0">
                          <a:effectLst/>
                        </a:rPr>
                        <a:t>　④どうしたら多くの人に魅力を伝えられるでしょうか？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5612" marR="5612" marT="5612" marB="0" anchor="ctr"/>
                </a:tc>
                <a:extLst>
                  <a:ext uri="{0D108BD9-81ED-4DB2-BD59-A6C34878D82A}">
                    <a16:rowId xmlns:a16="http://schemas.microsoft.com/office/drawing/2014/main" val="3247829859"/>
                  </a:ext>
                </a:extLst>
              </a:tr>
              <a:tr h="21641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u="none" strike="noStrike">
                          <a:effectLst/>
                        </a:rPr>
                        <a:t>　⑤後継者を創るためにはどうしたら良いでしょうか？</a:t>
                      </a:r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5612" marR="5612" marT="5612" marB="0" anchor="ctr"/>
                </a:tc>
                <a:extLst>
                  <a:ext uri="{0D108BD9-81ED-4DB2-BD59-A6C34878D82A}">
                    <a16:rowId xmlns:a16="http://schemas.microsoft.com/office/drawing/2014/main" val="4105906030"/>
                  </a:ext>
                </a:extLst>
              </a:tr>
              <a:tr h="17351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u="none" strike="noStrike">
                          <a:effectLst/>
                        </a:rPr>
                        <a:t>話し合った内容を、班ごとに発表してもらい共有する。</a:t>
                      </a:r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5612" marR="5612" marT="5612" marB="0" anchor="ctr"/>
                </a:tc>
                <a:extLst>
                  <a:ext uri="{0D108BD9-81ED-4DB2-BD59-A6C34878D82A}">
                    <a16:rowId xmlns:a16="http://schemas.microsoft.com/office/drawing/2014/main" val="993680358"/>
                  </a:ext>
                </a:extLst>
              </a:tr>
              <a:tr h="30219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u="none" strike="noStrike">
                          <a:effectLst/>
                        </a:rPr>
                        <a:t>発表を行使の方に聞いてもらい、評価してあげることで、新潟をもっとよくしていこう！と</a:t>
                      </a:r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5612" marR="5612" marT="5612" marB="0" anchor="ctr"/>
                </a:tc>
                <a:extLst>
                  <a:ext uri="{0D108BD9-81ED-4DB2-BD59-A6C34878D82A}">
                    <a16:rowId xmlns:a16="http://schemas.microsoft.com/office/drawing/2014/main" val="970642211"/>
                  </a:ext>
                </a:extLst>
              </a:tr>
              <a:tr h="8773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u="none" strike="noStrike">
                          <a:effectLst/>
                        </a:rPr>
                        <a:t>思うきっかけとしてもらう。</a:t>
                      </a:r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5612" marR="5612" marT="5612" marB="0" anchor="ctr"/>
                </a:tc>
                <a:extLst>
                  <a:ext uri="{0D108BD9-81ED-4DB2-BD59-A6C34878D82A}">
                    <a16:rowId xmlns:a16="http://schemas.microsoft.com/office/drawing/2014/main" val="3216937243"/>
                  </a:ext>
                </a:extLst>
              </a:tr>
              <a:tr h="58489">
                <a:tc>
                  <a:txBody>
                    <a:bodyPr/>
                    <a:lstStyle/>
                    <a:p>
                      <a:pPr algn="l" fontAlgn="ctr"/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5612" marR="5612" marT="5612" marB="0" anchor="ctr"/>
                </a:tc>
                <a:extLst>
                  <a:ext uri="{0D108BD9-81ED-4DB2-BD59-A6C34878D82A}">
                    <a16:rowId xmlns:a16="http://schemas.microsoft.com/office/drawing/2014/main" val="3240166474"/>
                  </a:ext>
                </a:extLst>
              </a:tr>
              <a:tr h="8773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600" u="none" strike="noStrike">
                          <a:effectLst/>
                        </a:rPr>
                        <a:t>【</a:t>
                      </a:r>
                      <a:r>
                        <a:rPr lang="ja-JP" altLang="en-US" sz="1600" u="none" strike="noStrike">
                          <a:effectLst/>
                        </a:rPr>
                        <a:t>ｸﾞﾙｰﾌﾟﾜｰｸｽｹｼﾞｭｰﾙ</a:t>
                      </a:r>
                      <a:r>
                        <a:rPr lang="en-US" altLang="ja-JP" sz="1600" u="none" strike="noStrike">
                          <a:effectLst/>
                        </a:rPr>
                        <a:t>】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5612" marR="5612" marT="5612" marB="0" anchor="ctr"/>
                </a:tc>
                <a:extLst>
                  <a:ext uri="{0D108BD9-81ED-4DB2-BD59-A6C34878D82A}">
                    <a16:rowId xmlns:a16="http://schemas.microsoft.com/office/drawing/2014/main" val="3121574428"/>
                  </a:ext>
                </a:extLst>
              </a:tr>
              <a:tr h="13062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u="none" strike="noStrike" dirty="0">
                          <a:effectLst/>
                        </a:rPr>
                        <a:t>別紙タイムスケジュールの通り。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5612" marR="5612" marT="5612" marB="0" anchor="ctr"/>
                </a:tc>
                <a:extLst>
                  <a:ext uri="{0D108BD9-81ED-4DB2-BD59-A6C34878D82A}">
                    <a16:rowId xmlns:a16="http://schemas.microsoft.com/office/drawing/2014/main" val="13832774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98820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103</TotalTime>
  <Words>224</Words>
  <Application>Microsoft Office PowerPoint</Application>
  <PresentationFormat>A4 210 x 297 mm</PresentationFormat>
  <Paragraphs>27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陽 佐久間</dc:creator>
  <cp:lastModifiedBy>陽 佐久間</cp:lastModifiedBy>
  <cp:revision>7</cp:revision>
  <dcterms:created xsi:type="dcterms:W3CDTF">2024-01-18T19:49:35Z</dcterms:created>
  <dcterms:modified xsi:type="dcterms:W3CDTF">2024-03-10T14:14:16Z</dcterms:modified>
</cp:coreProperties>
</file>