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41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678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959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754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69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6786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039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715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091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82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256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158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17C9-A8E3-483C-9B8A-6BC2FA57ADDF}" type="datetimeFigureOut">
              <a:rPr kumimoji="1" lang="ja-JP" altLang="en-US" smtClean="0"/>
              <a:t>2024/3/10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F413A-AAEA-483D-A244-2CDB9EDEE0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544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5B821B-8BDF-696E-A8A3-D12A177B7C0C}"/>
              </a:ext>
            </a:extLst>
          </p:cNvPr>
          <p:cNvSpPr txBox="1"/>
          <p:nvPr/>
        </p:nvSpPr>
        <p:spPr>
          <a:xfrm>
            <a:off x="2067088" y="90311"/>
            <a:ext cx="272382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/>
              <a:t>グループワークイメージ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C422383-1750-D4FC-482D-C09B69F47EE7}"/>
              </a:ext>
            </a:extLst>
          </p:cNvPr>
          <p:cNvSpPr txBox="1"/>
          <p:nvPr/>
        </p:nvSpPr>
        <p:spPr>
          <a:xfrm>
            <a:off x="6033668" y="1572"/>
            <a:ext cx="813043" cy="2000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700" dirty="0"/>
              <a:t>事業②「村上」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593D6BD-ADBC-B7FC-A151-42EAD0EC6986}"/>
              </a:ext>
            </a:extLst>
          </p:cNvPr>
          <p:cNvGrpSpPr/>
          <p:nvPr/>
        </p:nvGrpSpPr>
        <p:grpSpPr>
          <a:xfrm>
            <a:off x="158993" y="1971381"/>
            <a:ext cx="576000" cy="580266"/>
            <a:chOff x="552399" y="2472266"/>
            <a:chExt cx="576000" cy="580266"/>
          </a:xfrm>
        </p:grpSpPr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6C31F873-CDBA-6401-3786-CF28F87C085F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6506313A-86C2-7130-3606-62E178429A2B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642B03F-E9E8-CA08-FB9F-0767A0A5938F}"/>
              </a:ext>
            </a:extLst>
          </p:cNvPr>
          <p:cNvGrpSpPr/>
          <p:nvPr/>
        </p:nvGrpSpPr>
        <p:grpSpPr>
          <a:xfrm>
            <a:off x="1569184" y="1315352"/>
            <a:ext cx="576000" cy="580266"/>
            <a:chOff x="552399" y="2472266"/>
            <a:chExt cx="576000" cy="580266"/>
          </a:xfrm>
        </p:grpSpPr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A481AA67-2BD9-8205-58C5-F864405635E5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7323E3F9-5BA8-29E2-6CAD-B3C96E754202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6864698-AF79-F03B-88B3-A77EEA0CAF13}"/>
              </a:ext>
            </a:extLst>
          </p:cNvPr>
          <p:cNvGrpSpPr/>
          <p:nvPr/>
        </p:nvGrpSpPr>
        <p:grpSpPr>
          <a:xfrm>
            <a:off x="169792" y="2821251"/>
            <a:ext cx="576000" cy="580266"/>
            <a:chOff x="552399" y="2472266"/>
            <a:chExt cx="576000" cy="580266"/>
          </a:xfrm>
        </p:grpSpPr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0F28788C-7A07-B7B0-97E8-FD0CA7E46421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80B9FFB9-A260-4D79-7B28-2A375896DC80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F52A334-501A-C1EC-2B25-033B43951D12}"/>
              </a:ext>
            </a:extLst>
          </p:cNvPr>
          <p:cNvGrpSpPr/>
          <p:nvPr/>
        </p:nvGrpSpPr>
        <p:grpSpPr>
          <a:xfrm>
            <a:off x="2078504" y="2838229"/>
            <a:ext cx="576000" cy="580266"/>
            <a:chOff x="552399" y="2472266"/>
            <a:chExt cx="576000" cy="580266"/>
          </a:xfrm>
        </p:grpSpPr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FC95139F-00F5-1AB1-87C1-FA2545D6F72F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5764AC8B-D92F-5027-6B83-2B4E770C4D4E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D397384-CA48-B0EC-B079-C3617E75AD04}"/>
              </a:ext>
            </a:extLst>
          </p:cNvPr>
          <p:cNvGrpSpPr/>
          <p:nvPr/>
        </p:nvGrpSpPr>
        <p:grpSpPr>
          <a:xfrm>
            <a:off x="2090417" y="1965436"/>
            <a:ext cx="576000" cy="580266"/>
            <a:chOff x="552399" y="2472266"/>
            <a:chExt cx="576000" cy="580266"/>
          </a:xfrm>
        </p:grpSpPr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A24DB094-E139-541E-BEC2-3B97579850F3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DF60A7D9-E476-79F2-AB5F-4DE6ACA69FF8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F737A89-A0D4-B4CD-6364-1E74658340E3}"/>
              </a:ext>
            </a:extLst>
          </p:cNvPr>
          <p:cNvGrpSpPr/>
          <p:nvPr/>
        </p:nvGrpSpPr>
        <p:grpSpPr>
          <a:xfrm>
            <a:off x="678772" y="3414671"/>
            <a:ext cx="576000" cy="580266"/>
            <a:chOff x="552399" y="2472266"/>
            <a:chExt cx="576000" cy="580266"/>
          </a:xfrm>
          <a:solidFill>
            <a:srgbClr val="FF0000"/>
          </a:solidFill>
        </p:grpSpPr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EBFD2DBF-B0A7-7D76-278E-B6BC135B4C10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2CB64C28-E19F-718E-BEE3-8AB73B9E6234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7E5C6CA0-BC4B-3F55-73E5-F6D0D03A53F2}"/>
              </a:ext>
            </a:extLst>
          </p:cNvPr>
          <p:cNvGrpSpPr/>
          <p:nvPr/>
        </p:nvGrpSpPr>
        <p:grpSpPr>
          <a:xfrm>
            <a:off x="1569882" y="3414671"/>
            <a:ext cx="576000" cy="580266"/>
            <a:chOff x="552399" y="2472266"/>
            <a:chExt cx="576000" cy="580266"/>
          </a:xfrm>
          <a:solidFill>
            <a:srgbClr val="0070C0"/>
          </a:solidFill>
        </p:grpSpPr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C837D6B2-073E-4DB4-6E44-DBA27B3BE8A1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38BB328A-556A-C513-2BAF-F7F5C2C27ADD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86589F3-EDE2-A763-7988-CE88E10BB767}"/>
              </a:ext>
            </a:extLst>
          </p:cNvPr>
          <p:cNvSpPr txBox="1"/>
          <p:nvPr/>
        </p:nvSpPr>
        <p:spPr>
          <a:xfrm>
            <a:off x="2073433" y="1328997"/>
            <a:ext cx="65755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子供</a:t>
            </a:r>
            <a:r>
              <a:rPr kumimoji="1" lang="en-US" altLang="ja-JP" sz="1050" dirty="0"/>
              <a:t>5</a:t>
            </a:r>
            <a:r>
              <a:rPr kumimoji="1" lang="ja-JP" altLang="en-US" sz="1050" dirty="0"/>
              <a:t>人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73D98CF-3D35-2421-9D00-CD1671B2EFBC}"/>
              </a:ext>
            </a:extLst>
          </p:cNvPr>
          <p:cNvSpPr txBox="1"/>
          <p:nvPr/>
        </p:nvSpPr>
        <p:spPr>
          <a:xfrm>
            <a:off x="847853" y="3073863"/>
            <a:ext cx="65755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講師</a:t>
            </a:r>
            <a:r>
              <a:rPr kumimoji="1" lang="en-US" altLang="ja-JP" sz="1050" dirty="0"/>
              <a:t>1</a:t>
            </a:r>
            <a:r>
              <a:rPr kumimoji="1" lang="ja-JP" altLang="en-US" sz="1050" dirty="0"/>
              <a:t>名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B8344AF-91F8-AC49-151E-47C4B3E27677}"/>
              </a:ext>
            </a:extLst>
          </p:cNvPr>
          <p:cNvSpPr txBox="1"/>
          <p:nvPr/>
        </p:nvSpPr>
        <p:spPr>
          <a:xfrm>
            <a:off x="958450" y="1965436"/>
            <a:ext cx="503664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/>
              <a:t>JC2</a:t>
            </a:r>
            <a:r>
              <a:rPr kumimoji="1" lang="ja-JP" altLang="en-US" sz="1050" dirty="0"/>
              <a:t>名</a:t>
            </a: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964450C-5B06-F957-B646-F2C20117F031}"/>
              </a:ext>
            </a:extLst>
          </p:cNvPr>
          <p:cNvGrpSpPr/>
          <p:nvPr/>
        </p:nvGrpSpPr>
        <p:grpSpPr>
          <a:xfrm>
            <a:off x="6148998" y="2981968"/>
            <a:ext cx="576000" cy="580266"/>
            <a:chOff x="552399" y="2472266"/>
            <a:chExt cx="576000" cy="580266"/>
          </a:xfrm>
          <a:solidFill>
            <a:srgbClr val="00B050"/>
          </a:solidFill>
        </p:grpSpPr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D253AB20-97CC-06C0-C1F4-F6A1B93D62B2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0C2AFBFD-1C54-C3C0-A557-8FDD69AC3D0C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3B88129-287E-80C9-0089-9E6AA3B55A54}"/>
              </a:ext>
            </a:extLst>
          </p:cNvPr>
          <p:cNvSpPr txBox="1"/>
          <p:nvPr/>
        </p:nvSpPr>
        <p:spPr>
          <a:xfrm>
            <a:off x="-20806" y="4408276"/>
            <a:ext cx="55194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・</a:t>
            </a:r>
            <a:r>
              <a:rPr kumimoji="1" lang="en-US" altLang="ja-JP" sz="1600" dirty="0"/>
              <a:t>1</a:t>
            </a:r>
            <a:r>
              <a:rPr kumimoji="1" lang="ja-JP" altLang="en-US" sz="1600" dirty="0"/>
              <a:t>班あたりは子供</a:t>
            </a:r>
            <a:r>
              <a:rPr kumimoji="1" lang="en-US" altLang="ja-JP" sz="1600" dirty="0"/>
              <a:t>5</a:t>
            </a:r>
            <a:r>
              <a:rPr kumimoji="1" lang="ja-JP" altLang="en-US" sz="1600" dirty="0"/>
              <a:t>名、講師</a:t>
            </a:r>
            <a:r>
              <a:rPr kumimoji="1" lang="en-US" altLang="ja-JP" sz="1600" dirty="0"/>
              <a:t>1</a:t>
            </a:r>
            <a:r>
              <a:rPr kumimoji="1" lang="ja-JP" altLang="en-US" sz="1600" dirty="0"/>
              <a:t>名、</a:t>
            </a:r>
            <a:r>
              <a:rPr kumimoji="1" lang="en-US" altLang="ja-JP" sz="1600" dirty="0"/>
              <a:t>JC2</a:t>
            </a:r>
            <a:r>
              <a:rPr kumimoji="1" lang="ja-JP" altLang="en-US" sz="1600" dirty="0"/>
              <a:t>名の構成。</a:t>
            </a:r>
            <a:endParaRPr kumimoji="1" lang="en-US" altLang="ja-JP" sz="1600" dirty="0"/>
          </a:p>
          <a:p>
            <a:r>
              <a:rPr kumimoji="1" lang="ja-JP" altLang="en-US" sz="1600" dirty="0"/>
              <a:t>・講師は村上市の祭りに関わっている方で、別紙の通り。</a:t>
            </a:r>
            <a:endParaRPr kumimoji="1" lang="en-US" altLang="ja-JP" sz="1600" dirty="0"/>
          </a:p>
          <a:p>
            <a:r>
              <a:rPr kumimoji="1" lang="ja-JP" altLang="en-US" sz="1600" dirty="0"/>
              <a:t>・</a:t>
            </a:r>
            <a:r>
              <a:rPr kumimoji="1" lang="en-US" altLang="ja-JP" sz="1600" dirty="0"/>
              <a:t>JC</a:t>
            </a:r>
            <a:r>
              <a:rPr kumimoji="1" lang="ja-JP" altLang="en-US" sz="1600" dirty="0"/>
              <a:t>はｸﾞﾙｰﾌﾟﾜｰｸの進行や記録、時間管理を行う。</a:t>
            </a:r>
            <a:endParaRPr kumimoji="1" lang="en-US" altLang="ja-JP" sz="1600" dirty="0"/>
          </a:p>
          <a:p>
            <a:r>
              <a:rPr kumimoji="1" lang="ja-JP" altLang="en-US" sz="1600" dirty="0"/>
              <a:t>・保護者はｸﾞﾙｰﾌﾟﾜｰｸの見学をしてもらう。</a:t>
            </a:r>
            <a:endParaRPr kumimoji="1" lang="en-US" altLang="ja-JP" sz="1600" dirty="0"/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8C441766-56D1-A0C0-0429-67AF2396584A}"/>
              </a:ext>
            </a:extLst>
          </p:cNvPr>
          <p:cNvGrpSpPr/>
          <p:nvPr/>
        </p:nvGrpSpPr>
        <p:grpSpPr>
          <a:xfrm>
            <a:off x="6134048" y="2329702"/>
            <a:ext cx="576000" cy="580266"/>
            <a:chOff x="552399" y="2472266"/>
            <a:chExt cx="576000" cy="580266"/>
          </a:xfrm>
          <a:solidFill>
            <a:srgbClr val="00B050"/>
          </a:solidFill>
        </p:grpSpPr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6AD84266-CAD4-6BD6-6706-EC9E6923BE08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8940F736-0146-DD53-0084-43E545A074B7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FE0A0C6-D2CA-C8C9-EBBC-F11A9DE19EB9}"/>
              </a:ext>
            </a:extLst>
          </p:cNvPr>
          <p:cNvSpPr txBox="1"/>
          <p:nvPr/>
        </p:nvSpPr>
        <p:spPr>
          <a:xfrm>
            <a:off x="6142686" y="1965436"/>
            <a:ext cx="588623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保護者</a:t>
            </a: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2D119425-7922-C274-EFB0-9C7D09B85D86}"/>
              </a:ext>
            </a:extLst>
          </p:cNvPr>
          <p:cNvSpPr/>
          <p:nvPr/>
        </p:nvSpPr>
        <p:spPr>
          <a:xfrm>
            <a:off x="67731" y="1015896"/>
            <a:ext cx="2723824" cy="3206148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7178FD8-7D6B-F065-A0B9-3DA7C6EBF346}"/>
              </a:ext>
            </a:extLst>
          </p:cNvPr>
          <p:cNvSpPr txBox="1"/>
          <p:nvPr/>
        </p:nvSpPr>
        <p:spPr>
          <a:xfrm>
            <a:off x="905160" y="913139"/>
            <a:ext cx="112723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グループワーク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1A456D6-7CB3-FA8F-E06F-FA2C4F8323D8}"/>
              </a:ext>
            </a:extLst>
          </p:cNvPr>
          <p:cNvGrpSpPr/>
          <p:nvPr/>
        </p:nvGrpSpPr>
        <p:grpSpPr>
          <a:xfrm>
            <a:off x="672773" y="1315352"/>
            <a:ext cx="576000" cy="580266"/>
            <a:chOff x="552399" y="2472266"/>
            <a:chExt cx="576000" cy="580266"/>
          </a:xfrm>
          <a:solidFill>
            <a:srgbClr val="0070C0"/>
          </a:solidFill>
        </p:grpSpPr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92748156-1EAA-2890-B961-680CEC38B6FC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F562BA01-4585-5DC9-2684-50750C92E00E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E8C2EEAA-F3F4-4E38-29A7-D4EE88E6367B}"/>
              </a:ext>
            </a:extLst>
          </p:cNvPr>
          <p:cNvGrpSpPr/>
          <p:nvPr/>
        </p:nvGrpSpPr>
        <p:grpSpPr>
          <a:xfrm>
            <a:off x="3055386" y="1971381"/>
            <a:ext cx="576000" cy="580266"/>
            <a:chOff x="552399" y="2472266"/>
            <a:chExt cx="576000" cy="580266"/>
          </a:xfrm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F5B38B0A-8E90-5392-7D49-0FEAAAF86C41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0B01A0E0-D61E-AAE6-61A1-D3045D50CA5C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01680356-3438-B1B0-B12B-DCA6781EC91D}"/>
              </a:ext>
            </a:extLst>
          </p:cNvPr>
          <p:cNvGrpSpPr/>
          <p:nvPr/>
        </p:nvGrpSpPr>
        <p:grpSpPr>
          <a:xfrm>
            <a:off x="4465577" y="1315352"/>
            <a:ext cx="576000" cy="580266"/>
            <a:chOff x="552399" y="2472266"/>
            <a:chExt cx="576000" cy="580266"/>
          </a:xfrm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DEED15BF-4204-15F0-6D2D-0530B3205F9A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6840391F-97EA-8366-0399-012A80950BD9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4E73BE38-3FC5-8FA1-DC3D-E79074D11AF0}"/>
              </a:ext>
            </a:extLst>
          </p:cNvPr>
          <p:cNvGrpSpPr/>
          <p:nvPr/>
        </p:nvGrpSpPr>
        <p:grpSpPr>
          <a:xfrm>
            <a:off x="3066185" y="2821251"/>
            <a:ext cx="576000" cy="580266"/>
            <a:chOff x="552399" y="2472266"/>
            <a:chExt cx="576000" cy="580266"/>
          </a:xfrm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4725442A-6FB3-BFCD-CD1E-5062CB1DEC70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5ED3A032-30A0-E785-966B-F0E6277E94C9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877C0F7A-4E98-96EA-8B13-9195764304BE}"/>
              </a:ext>
            </a:extLst>
          </p:cNvPr>
          <p:cNvGrpSpPr/>
          <p:nvPr/>
        </p:nvGrpSpPr>
        <p:grpSpPr>
          <a:xfrm>
            <a:off x="4974897" y="2838229"/>
            <a:ext cx="576000" cy="580266"/>
            <a:chOff x="552399" y="2472266"/>
            <a:chExt cx="576000" cy="580266"/>
          </a:xfrm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202DFB6C-BE48-6DC6-8B6D-83F42A294155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D3581B27-4F3B-D7BA-0AA9-20F8195BE48F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31BF19EE-F530-42D6-ADC9-D400827C92F6}"/>
              </a:ext>
            </a:extLst>
          </p:cNvPr>
          <p:cNvGrpSpPr/>
          <p:nvPr/>
        </p:nvGrpSpPr>
        <p:grpSpPr>
          <a:xfrm>
            <a:off x="4986810" y="1965436"/>
            <a:ext cx="576000" cy="580266"/>
            <a:chOff x="552399" y="2472266"/>
            <a:chExt cx="576000" cy="580266"/>
          </a:xfrm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7A22976C-884C-F89D-08C2-82A432761D0A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300B9154-31D4-36CE-0910-E5F2CA181159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68859747-54EA-BB0B-561E-4C26F7436966}"/>
              </a:ext>
            </a:extLst>
          </p:cNvPr>
          <p:cNvGrpSpPr/>
          <p:nvPr/>
        </p:nvGrpSpPr>
        <p:grpSpPr>
          <a:xfrm>
            <a:off x="3575165" y="3414671"/>
            <a:ext cx="576000" cy="580266"/>
            <a:chOff x="552399" y="2472266"/>
            <a:chExt cx="576000" cy="580266"/>
          </a:xfrm>
          <a:solidFill>
            <a:srgbClr val="FF0000"/>
          </a:solidFill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1435F77D-FA65-D808-02B9-04EB4D787889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81D91F1A-8F3A-20BC-28AB-EC0E70B88691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0B1F137C-A04F-B2AA-77C2-C146BA56BC16}"/>
              </a:ext>
            </a:extLst>
          </p:cNvPr>
          <p:cNvGrpSpPr/>
          <p:nvPr/>
        </p:nvGrpSpPr>
        <p:grpSpPr>
          <a:xfrm>
            <a:off x="4466275" y="3414671"/>
            <a:ext cx="576000" cy="580266"/>
            <a:chOff x="552399" y="2472266"/>
            <a:chExt cx="576000" cy="580266"/>
          </a:xfrm>
          <a:solidFill>
            <a:srgbClr val="0070C0"/>
          </a:solidFill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66744961-BDB3-E8B1-C119-5673217ED729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499CEF48-AC8A-0BFF-A038-E4EB593760A4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9B43CE73-54B4-2FD3-379A-E50273BC1E64}"/>
              </a:ext>
            </a:extLst>
          </p:cNvPr>
          <p:cNvSpPr txBox="1"/>
          <p:nvPr/>
        </p:nvSpPr>
        <p:spPr>
          <a:xfrm>
            <a:off x="4969826" y="1328997"/>
            <a:ext cx="65755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子供</a:t>
            </a:r>
            <a:r>
              <a:rPr kumimoji="1" lang="en-US" altLang="ja-JP" sz="1050" dirty="0"/>
              <a:t>5</a:t>
            </a:r>
            <a:r>
              <a:rPr kumimoji="1" lang="ja-JP" altLang="en-US" sz="1050" dirty="0"/>
              <a:t>人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86A08AC8-C798-3139-826E-AE071765589E}"/>
              </a:ext>
            </a:extLst>
          </p:cNvPr>
          <p:cNvSpPr txBox="1"/>
          <p:nvPr/>
        </p:nvSpPr>
        <p:spPr>
          <a:xfrm>
            <a:off x="3744246" y="3073863"/>
            <a:ext cx="65755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講師</a:t>
            </a:r>
            <a:r>
              <a:rPr kumimoji="1" lang="en-US" altLang="ja-JP" sz="1050" dirty="0"/>
              <a:t>1</a:t>
            </a:r>
            <a:r>
              <a:rPr kumimoji="1" lang="ja-JP" altLang="en-US" sz="1050" dirty="0"/>
              <a:t>名</a:t>
            </a: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2F662DAF-91A3-4004-D1E4-B1FC2102CE2D}"/>
              </a:ext>
            </a:extLst>
          </p:cNvPr>
          <p:cNvSpPr txBox="1"/>
          <p:nvPr/>
        </p:nvSpPr>
        <p:spPr>
          <a:xfrm>
            <a:off x="3854843" y="1965436"/>
            <a:ext cx="503664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/>
              <a:t>JC2</a:t>
            </a:r>
            <a:r>
              <a:rPr kumimoji="1" lang="ja-JP" altLang="en-US" sz="1050" dirty="0"/>
              <a:t>名</a:t>
            </a:r>
          </a:p>
        </p:txBody>
      </p:sp>
      <p:sp>
        <p:nvSpPr>
          <p:cNvPr id="111" name="四角形: 角を丸くする 110">
            <a:extLst>
              <a:ext uri="{FF2B5EF4-FFF2-40B4-BE49-F238E27FC236}">
                <a16:creationId xmlns:a16="http://schemas.microsoft.com/office/drawing/2014/main" id="{DB2830C1-F1BC-E43A-276B-B57AD690D98F}"/>
              </a:ext>
            </a:extLst>
          </p:cNvPr>
          <p:cNvSpPr/>
          <p:nvPr/>
        </p:nvSpPr>
        <p:spPr>
          <a:xfrm>
            <a:off x="2964124" y="1015896"/>
            <a:ext cx="2723824" cy="3206148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415DE6EF-59EB-E2FD-A629-5E9CF7B87E9A}"/>
              </a:ext>
            </a:extLst>
          </p:cNvPr>
          <p:cNvSpPr txBox="1"/>
          <p:nvPr/>
        </p:nvSpPr>
        <p:spPr>
          <a:xfrm>
            <a:off x="3801553" y="913139"/>
            <a:ext cx="112723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050" dirty="0"/>
              <a:t>グループワーク</a:t>
            </a:r>
          </a:p>
        </p:txBody>
      </p: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C1FA76A2-6A96-8B83-8C5F-82E4263C35A7}"/>
              </a:ext>
            </a:extLst>
          </p:cNvPr>
          <p:cNvGrpSpPr/>
          <p:nvPr/>
        </p:nvGrpSpPr>
        <p:grpSpPr>
          <a:xfrm>
            <a:off x="3569166" y="1315352"/>
            <a:ext cx="576000" cy="580266"/>
            <a:chOff x="552399" y="2472266"/>
            <a:chExt cx="576000" cy="580266"/>
          </a:xfrm>
          <a:solidFill>
            <a:srgbClr val="0070C0"/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E675EAD3-52DE-550F-F4AD-AB9519237C6C}"/>
                </a:ext>
              </a:extLst>
            </p:cNvPr>
            <p:cNvSpPr/>
            <p:nvPr/>
          </p:nvSpPr>
          <p:spPr>
            <a:xfrm>
              <a:off x="552399" y="2764532"/>
              <a:ext cx="576000" cy="288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3D0347AE-C06A-6A2D-562F-3CFF4F53F658}"/>
                </a:ext>
              </a:extLst>
            </p:cNvPr>
            <p:cNvSpPr/>
            <p:nvPr/>
          </p:nvSpPr>
          <p:spPr>
            <a:xfrm>
              <a:off x="660399" y="2472266"/>
              <a:ext cx="360000" cy="3600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116" name="表 115">
            <a:extLst>
              <a:ext uri="{FF2B5EF4-FFF2-40B4-BE49-F238E27FC236}">
                <a16:creationId xmlns:a16="http://schemas.microsoft.com/office/drawing/2014/main" id="{F8724395-0842-1026-D864-D6BD1F756C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547972"/>
              </p:ext>
            </p:extLst>
          </p:nvPr>
        </p:nvGraphicFramePr>
        <p:xfrm>
          <a:off x="68685" y="5625849"/>
          <a:ext cx="6732870" cy="349656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732870">
                  <a:extLst>
                    <a:ext uri="{9D8B030D-6E8A-4147-A177-3AD203B41FA5}">
                      <a16:colId xmlns:a16="http://schemas.microsoft.com/office/drawing/2014/main" val="4195472657"/>
                    </a:ext>
                  </a:extLst>
                </a:gridCol>
              </a:tblGrid>
              <a:tr h="8773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u="none" strike="noStrike" dirty="0">
                          <a:effectLst/>
                        </a:rPr>
                        <a:t>【</a:t>
                      </a:r>
                      <a:r>
                        <a:rPr lang="ja-JP" altLang="en-US" sz="1600" u="none" strike="noStrike" dirty="0">
                          <a:effectLst/>
                        </a:rPr>
                        <a:t>ｸﾞﾙｰﾌﾟﾜｰｸの内容</a:t>
                      </a:r>
                      <a:r>
                        <a:rPr lang="en-US" altLang="ja-JP" sz="1600" u="none" strike="noStrike" dirty="0">
                          <a:effectLst/>
                        </a:rPr>
                        <a:t>】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3049256747"/>
                  </a:ext>
                </a:extLst>
              </a:tr>
              <a:tr h="25930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</a:rPr>
                        <a:t>　</a:t>
                      </a:r>
                      <a:r>
                        <a:rPr lang="en-US" altLang="ja-JP" sz="1600" u="none" strike="noStrike" dirty="0">
                          <a:effectLst/>
                        </a:rPr>
                        <a:t>JC</a:t>
                      </a:r>
                      <a:r>
                        <a:rPr lang="ja-JP" altLang="en-US" sz="1600" u="none" strike="noStrike" dirty="0">
                          <a:effectLst/>
                        </a:rPr>
                        <a:t>メンバーが進行役と書記補助を務め、次の質問について考えてもらう。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1667528890"/>
                  </a:ext>
                </a:extLst>
              </a:tr>
              <a:tr h="2164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</a:rPr>
                        <a:t>　①魅力は見つかったかな？どんな魅力がありましたか？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1821611702"/>
                  </a:ext>
                </a:extLst>
              </a:tr>
              <a:tr h="1735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>
                          <a:effectLst/>
                        </a:rPr>
                        <a:t>　②皆さんはその魅力を前から知っていましたか？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664921888"/>
                  </a:ext>
                </a:extLst>
              </a:tr>
              <a:tr h="1735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>
                          <a:effectLst/>
                        </a:rPr>
                        <a:t>　③なぜ皆さんは魅力を知らなかったのでしょうか？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3213991685"/>
                  </a:ext>
                </a:extLst>
              </a:tr>
              <a:tr h="2164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</a:rPr>
                        <a:t>　④どうしたら多くの人に魅力を伝えられるでしょうか？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3247829859"/>
                  </a:ext>
                </a:extLst>
              </a:tr>
              <a:tr h="2164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>
                          <a:effectLst/>
                        </a:rPr>
                        <a:t>　⑤後継者を創るためにはどうしたら良いでしょうか？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4105906030"/>
                  </a:ext>
                </a:extLst>
              </a:tr>
              <a:tr h="1735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>
                          <a:effectLst/>
                        </a:rPr>
                        <a:t>話し合った内容を、班ごとに発表してもらい共有する。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993680358"/>
                  </a:ext>
                </a:extLst>
              </a:tr>
              <a:tr h="30219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>
                          <a:effectLst/>
                        </a:rPr>
                        <a:t>発表を行使の方に聞いてもらい、評価してあげることで、新潟をもっとよくしていこう！と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970642211"/>
                  </a:ext>
                </a:extLst>
              </a:tr>
              <a:tr h="877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>
                          <a:effectLst/>
                        </a:rPr>
                        <a:t>思うきっかけとしてもらう。</a:t>
                      </a:r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3216937243"/>
                  </a:ext>
                </a:extLst>
              </a:tr>
              <a:tr h="58489"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3240166474"/>
                  </a:ext>
                </a:extLst>
              </a:tr>
              <a:tr h="8773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u="none" strike="noStrike">
                          <a:effectLst/>
                        </a:rPr>
                        <a:t>【</a:t>
                      </a:r>
                      <a:r>
                        <a:rPr lang="ja-JP" altLang="en-US" sz="1600" u="none" strike="noStrike">
                          <a:effectLst/>
                        </a:rPr>
                        <a:t>ｸﾞﾙｰﾌﾟﾜｰｸｽｹｼﾞｭｰﾙ</a:t>
                      </a:r>
                      <a:r>
                        <a:rPr lang="en-US" altLang="ja-JP" sz="1600" u="none" strike="noStrike">
                          <a:effectLst/>
                        </a:rPr>
                        <a:t>】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3121574428"/>
                  </a:ext>
                </a:extLst>
              </a:tr>
              <a:tr h="13062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</a:rPr>
                        <a:t>別紙タイムスケジュールの通り。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5612" marR="5612" marT="5612" marB="0" anchor="ctr"/>
                </a:tc>
                <a:extLst>
                  <a:ext uri="{0D108BD9-81ED-4DB2-BD59-A6C34878D82A}">
                    <a16:rowId xmlns:a16="http://schemas.microsoft.com/office/drawing/2014/main" val="1383277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882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99</TotalTime>
  <Words>223</Words>
  <Application>Microsoft Office PowerPoint</Application>
  <PresentationFormat>A4 210 x 297 mm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陽 佐久間</dc:creator>
  <cp:lastModifiedBy>陽 佐久間</cp:lastModifiedBy>
  <cp:revision>5</cp:revision>
  <dcterms:created xsi:type="dcterms:W3CDTF">2024-01-18T19:49:35Z</dcterms:created>
  <dcterms:modified xsi:type="dcterms:W3CDTF">2024-03-10T14:17:04Z</dcterms:modified>
</cp:coreProperties>
</file>